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Roboto"/>
      <p:regular r:id="rId20"/>
      <p:bold r:id="rId21"/>
      <p:italic r:id="rId22"/>
      <p:boldItalic r:id="rId23"/>
    </p:embeddedFont>
    <p:embeddedFont>
      <p:font typeface="Merriweather"/>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regular.fntdata"/><Relationship Id="rId22" Type="http://schemas.openxmlformats.org/officeDocument/2006/relationships/font" Target="fonts/Roboto-italic.fntdata"/><Relationship Id="rId21" Type="http://schemas.openxmlformats.org/officeDocument/2006/relationships/font" Target="fonts/Roboto-bold.fntdata"/><Relationship Id="rId24" Type="http://schemas.openxmlformats.org/officeDocument/2006/relationships/font" Target="fonts/Merriweather-regular.fntdata"/><Relationship Id="rId23" Type="http://schemas.openxmlformats.org/officeDocument/2006/relationships/font" Target="fonts/Roboto-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erriweather-italic.fntdata"/><Relationship Id="rId25" Type="http://schemas.openxmlformats.org/officeDocument/2006/relationships/font" Target="fonts/Merriweather-bold.fntdata"/><Relationship Id="rId27" Type="http://schemas.openxmlformats.org/officeDocument/2006/relationships/font" Target="fonts/Merriweather-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2ce43612421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2ce43612421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2ce43612421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2ce43612421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2ce43612421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2ce43612421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2ce475de9b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2ce475de9b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2ce475de9b4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2ce475de9b4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26f1f25b64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26f1f25b64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26f1f25b644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26f1f25b644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26f1f25b644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26f1f25b644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26f1f25b644_2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26f1f25b644_2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26f1f25b644_2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26f1f25b644_2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26f1f25b644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26f1f25b644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26f1f25b644_2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26f1f25b644_2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2ce4361242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2ce4361242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125" y="0"/>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1" name="Google Shape;11;p2"/>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2" name="Google Shape;12;p2"/>
          <p:cNvSpPr txBox="1"/>
          <p:nvPr>
            <p:ph idx="1" type="subTitle"/>
          </p:nvPr>
        </p:nvSpPr>
        <p:spPr>
          <a:xfrm>
            <a:off x="311700" y="1878560"/>
            <a:ext cx="4242600" cy="7383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2"/>
              </a:buClr>
              <a:buSzPts val="1600"/>
              <a:buNone/>
              <a:defRPr sz="1600">
                <a:solidFill>
                  <a:schemeClr val="lt2"/>
                </a:solidFill>
              </a:defRPr>
            </a:lvl1pPr>
            <a:lvl2pPr lvl="1">
              <a:lnSpc>
                <a:spcPct val="100000"/>
              </a:lnSpc>
              <a:spcBef>
                <a:spcPts val="0"/>
              </a:spcBef>
              <a:spcAft>
                <a:spcPts val="0"/>
              </a:spcAft>
              <a:buClr>
                <a:schemeClr val="lt2"/>
              </a:buClr>
              <a:buSzPts val="1600"/>
              <a:buNone/>
              <a:defRPr sz="1600">
                <a:solidFill>
                  <a:schemeClr val="lt2"/>
                </a:solidFill>
              </a:defRPr>
            </a:lvl2pPr>
            <a:lvl3pPr lvl="2">
              <a:lnSpc>
                <a:spcPct val="100000"/>
              </a:lnSpc>
              <a:spcBef>
                <a:spcPts val="0"/>
              </a:spcBef>
              <a:spcAft>
                <a:spcPts val="0"/>
              </a:spcAft>
              <a:buClr>
                <a:schemeClr val="lt2"/>
              </a:buClr>
              <a:buSzPts val="1600"/>
              <a:buNone/>
              <a:defRPr sz="1600">
                <a:solidFill>
                  <a:schemeClr val="lt2"/>
                </a:solidFill>
              </a:defRPr>
            </a:lvl3pPr>
            <a:lvl4pPr lvl="3">
              <a:lnSpc>
                <a:spcPct val="100000"/>
              </a:lnSpc>
              <a:spcBef>
                <a:spcPts val="0"/>
              </a:spcBef>
              <a:spcAft>
                <a:spcPts val="0"/>
              </a:spcAft>
              <a:buClr>
                <a:schemeClr val="lt2"/>
              </a:buClr>
              <a:buSzPts val="1600"/>
              <a:buNone/>
              <a:defRPr sz="1600">
                <a:solidFill>
                  <a:schemeClr val="lt2"/>
                </a:solidFill>
              </a:defRPr>
            </a:lvl4pPr>
            <a:lvl5pPr lvl="4">
              <a:lnSpc>
                <a:spcPct val="100000"/>
              </a:lnSpc>
              <a:spcBef>
                <a:spcPts val="0"/>
              </a:spcBef>
              <a:spcAft>
                <a:spcPts val="0"/>
              </a:spcAft>
              <a:buClr>
                <a:schemeClr val="lt2"/>
              </a:buClr>
              <a:buSzPts val="1600"/>
              <a:buNone/>
              <a:defRPr sz="1600">
                <a:solidFill>
                  <a:schemeClr val="lt2"/>
                </a:solidFill>
              </a:defRPr>
            </a:lvl5pPr>
            <a:lvl6pPr lvl="5">
              <a:lnSpc>
                <a:spcPct val="100000"/>
              </a:lnSpc>
              <a:spcBef>
                <a:spcPts val="0"/>
              </a:spcBef>
              <a:spcAft>
                <a:spcPts val="0"/>
              </a:spcAft>
              <a:buClr>
                <a:schemeClr val="lt2"/>
              </a:buClr>
              <a:buSzPts val="1600"/>
              <a:buNone/>
              <a:defRPr sz="1600">
                <a:solidFill>
                  <a:schemeClr val="lt2"/>
                </a:solidFill>
              </a:defRPr>
            </a:lvl6pPr>
            <a:lvl7pPr lvl="6">
              <a:lnSpc>
                <a:spcPct val="100000"/>
              </a:lnSpc>
              <a:spcBef>
                <a:spcPts val="0"/>
              </a:spcBef>
              <a:spcAft>
                <a:spcPts val="0"/>
              </a:spcAft>
              <a:buClr>
                <a:schemeClr val="lt2"/>
              </a:buClr>
              <a:buSzPts val="1600"/>
              <a:buNone/>
              <a:defRPr sz="1600">
                <a:solidFill>
                  <a:schemeClr val="lt2"/>
                </a:solidFill>
              </a:defRPr>
            </a:lvl7pPr>
            <a:lvl8pPr lvl="7">
              <a:lnSpc>
                <a:spcPct val="100000"/>
              </a:lnSpc>
              <a:spcBef>
                <a:spcPts val="0"/>
              </a:spcBef>
              <a:spcAft>
                <a:spcPts val="0"/>
              </a:spcAft>
              <a:buClr>
                <a:schemeClr val="lt2"/>
              </a:buClr>
              <a:buSzPts val="1600"/>
              <a:buNone/>
              <a:defRPr sz="1600">
                <a:solidFill>
                  <a:schemeClr val="lt2"/>
                </a:solidFill>
              </a:defRPr>
            </a:lvl8pPr>
            <a:lvl9pPr lvl="8">
              <a:lnSpc>
                <a:spcPct val="100000"/>
              </a:lnSpc>
              <a:spcBef>
                <a:spcPts val="0"/>
              </a:spcBef>
              <a:spcAft>
                <a:spcPts val="0"/>
              </a:spcAft>
              <a:buClr>
                <a:schemeClr val="lt2"/>
              </a:buClr>
              <a:buSzPts val="1600"/>
              <a:buNone/>
              <a:defRPr sz="1600">
                <a:solidFill>
                  <a:schemeClr val="lt2"/>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54" name="Shape 54"/>
        <p:cNvGrpSpPr/>
        <p:nvPr/>
      </p:nvGrpSpPr>
      <p:grpSpPr>
        <a:xfrm>
          <a:off x="0" y="0"/>
          <a:ext cx="0" cy="0"/>
          <a:chOff x="0" y="0"/>
          <a:chExt cx="0" cy="0"/>
        </a:xfrm>
      </p:grpSpPr>
      <p:sp>
        <p:nvSpPr>
          <p:cNvPr id="55" name="Google Shape;55;p11"/>
          <p:cNvSpPr txBox="1"/>
          <p:nvPr>
            <p:ph hasCustomPrompt="1" type="title"/>
          </p:nvPr>
        </p:nvSpPr>
        <p:spPr>
          <a:xfrm>
            <a:off x="311750" y="831175"/>
            <a:ext cx="5334900" cy="12447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10000"/>
              <a:buNone/>
              <a:defRPr sz="10000">
                <a:solidFill>
                  <a:schemeClr val="lt1"/>
                </a:solidFill>
              </a:defRPr>
            </a:lvl1pPr>
            <a:lvl2pPr lvl="1">
              <a:spcBef>
                <a:spcPts val="0"/>
              </a:spcBef>
              <a:spcAft>
                <a:spcPts val="0"/>
              </a:spcAft>
              <a:buClr>
                <a:schemeClr val="lt1"/>
              </a:buClr>
              <a:buSzPts val="10000"/>
              <a:buNone/>
              <a:defRPr sz="10000">
                <a:solidFill>
                  <a:schemeClr val="lt1"/>
                </a:solidFill>
              </a:defRPr>
            </a:lvl2pPr>
            <a:lvl3pPr lvl="2">
              <a:spcBef>
                <a:spcPts val="0"/>
              </a:spcBef>
              <a:spcAft>
                <a:spcPts val="0"/>
              </a:spcAft>
              <a:buClr>
                <a:schemeClr val="lt1"/>
              </a:buClr>
              <a:buSzPts val="10000"/>
              <a:buNone/>
              <a:defRPr sz="10000">
                <a:solidFill>
                  <a:schemeClr val="lt1"/>
                </a:solidFill>
              </a:defRPr>
            </a:lvl3pPr>
            <a:lvl4pPr lvl="3">
              <a:spcBef>
                <a:spcPts val="0"/>
              </a:spcBef>
              <a:spcAft>
                <a:spcPts val="0"/>
              </a:spcAft>
              <a:buClr>
                <a:schemeClr val="lt1"/>
              </a:buClr>
              <a:buSzPts val="10000"/>
              <a:buNone/>
              <a:defRPr sz="10000">
                <a:solidFill>
                  <a:schemeClr val="lt1"/>
                </a:solidFill>
              </a:defRPr>
            </a:lvl4pPr>
            <a:lvl5pPr lvl="4">
              <a:spcBef>
                <a:spcPts val="0"/>
              </a:spcBef>
              <a:spcAft>
                <a:spcPts val="0"/>
              </a:spcAft>
              <a:buClr>
                <a:schemeClr val="lt1"/>
              </a:buClr>
              <a:buSzPts val="10000"/>
              <a:buNone/>
              <a:defRPr sz="10000">
                <a:solidFill>
                  <a:schemeClr val="lt1"/>
                </a:solidFill>
              </a:defRPr>
            </a:lvl5pPr>
            <a:lvl6pPr lvl="5">
              <a:spcBef>
                <a:spcPts val="0"/>
              </a:spcBef>
              <a:spcAft>
                <a:spcPts val="0"/>
              </a:spcAft>
              <a:buClr>
                <a:schemeClr val="lt1"/>
              </a:buClr>
              <a:buSzPts val="10000"/>
              <a:buNone/>
              <a:defRPr sz="10000">
                <a:solidFill>
                  <a:schemeClr val="lt1"/>
                </a:solidFill>
              </a:defRPr>
            </a:lvl6pPr>
            <a:lvl7pPr lvl="6">
              <a:spcBef>
                <a:spcPts val="0"/>
              </a:spcBef>
              <a:spcAft>
                <a:spcPts val="0"/>
              </a:spcAft>
              <a:buClr>
                <a:schemeClr val="lt1"/>
              </a:buClr>
              <a:buSzPts val="10000"/>
              <a:buNone/>
              <a:defRPr sz="10000">
                <a:solidFill>
                  <a:schemeClr val="lt1"/>
                </a:solidFill>
              </a:defRPr>
            </a:lvl7pPr>
            <a:lvl8pPr lvl="7">
              <a:spcBef>
                <a:spcPts val="0"/>
              </a:spcBef>
              <a:spcAft>
                <a:spcPts val="0"/>
              </a:spcAft>
              <a:buClr>
                <a:schemeClr val="lt1"/>
              </a:buClr>
              <a:buSzPts val="10000"/>
              <a:buNone/>
              <a:defRPr sz="10000">
                <a:solidFill>
                  <a:schemeClr val="lt1"/>
                </a:solidFill>
              </a:defRPr>
            </a:lvl8pPr>
            <a:lvl9pPr lvl="8">
              <a:spcBef>
                <a:spcPts val="0"/>
              </a:spcBef>
              <a:spcAft>
                <a:spcPts val="0"/>
              </a:spcAft>
              <a:buClr>
                <a:schemeClr val="lt1"/>
              </a:buClr>
              <a:buSzPts val="10000"/>
              <a:buNone/>
              <a:defRPr sz="10000">
                <a:solidFill>
                  <a:schemeClr val="lt1"/>
                </a:solidFill>
              </a:defRPr>
            </a:lvl9pPr>
          </a:lstStyle>
          <a:p>
            <a:r>
              <a:t>xx%</a:t>
            </a:r>
          </a:p>
        </p:txBody>
      </p:sp>
      <p:sp>
        <p:nvSpPr>
          <p:cNvPr id="56" name="Google Shape;56;p11"/>
          <p:cNvSpPr txBox="1"/>
          <p:nvPr>
            <p:ph idx="1" type="body"/>
          </p:nvPr>
        </p:nvSpPr>
        <p:spPr>
          <a:xfrm>
            <a:off x="311700" y="2121425"/>
            <a:ext cx="5334900" cy="942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57" name="Google Shape;5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8" name="Shape 58"/>
        <p:cNvGrpSpPr/>
        <p:nvPr/>
      </p:nvGrpSpPr>
      <p:grpSpPr>
        <a:xfrm>
          <a:off x="0" y="0"/>
          <a:ext cx="0" cy="0"/>
          <a:chOff x="0" y="0"/>
          <a:chExt cx="0" cy="0"/>
        </a:xfrm>
      </p:grpSpPr>
      <p:sp>
        <p:nvSpPr>
          <p:cNvPr id="59" name="Google Shape;5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14" name="Shape 14"/>
        <p:cNvGrpSpPr/>
        <p:nvPr/>
      </p:nvGrpSpPr>
      <p:grpSpPr>
        <a:xfrm>
          <a:off x="0" y="0"/>
          <a:ext cx="0" cy="0"/>
          <a:chOff x="0" y="0"/>
          <a:chExt cx="0" cy="0"/>
        </a:xfrm>
      </p:grpSpPr>
      <p:sp>
        <p:nvSpPr>
          <p:cNvPr id="15" name="Google Shape;15;p3"/>
          <p:cNvSpPr/>
          <p:nvPr/>
        </p:nvSpPr>
        <p:spPr>
          <a:xfrm>
            <a:off x="0" y="48099"/>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6" name="Google Shape;16;p3"/>
          <p:cNvSpPr/>
          <p:nvPr/>
        </p:nvSpPr>
        <p:spPr>
          <a:xfrm>
            <a:off x="0" y="0"/>
            <a:ext cx="9144250" cy="4398100"/>
          </a:xfrm>
          <a:custGeom>
            <a:rect b="b" l="l" r="r" t="t"/>
            <a:pathLst>
              <a:path extrusionOk="0" h="175924" w="365770">
                <a:moveTo>
                  <a:pt x="0" y="0"/>
                </a:moveTo>
                <a:lnTo>
                  <a:pt x="365770" y="0"/>
                </a:lnTo>
                <a:lnTo>
                  <a:pt x="365760" y="70914"/>
                </a:lnTo>
                <a:lnTo>
                  <a:pt x="0" y="175924"/>
                </a:lnTo>
                <a:close/>
              </a:path>
            </a:pathLst>
          </a:custGeom>
          <a:solidFill>
            <a:schemeClr val="accent3"/>
          </a:solidFill>
          <a:ln>
            <a:noFill/>
          </a:ln>
        </p:spPr>
      </p:sp>
      <p:sp>
        <p:nvSpPr>
          <p:cNvPr id="17" name="Google Shape;17;p3"/>
          <p:cNvSpPr txBox="1"/>
          <p:nvPr>
            <p:ph type="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0"/>
            <a:ext cx="431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p:nvPr/>
        </p:nvSpPr>
        <p:spPr>
          <a:xfrm>
            <a:off x="0" y="44125"/>
            <a:ext cx="4313625" cy="4399375"/>
          </a:xfrm>
          <a:custGeom>
            <a:rect b="b" l="l" r="r" t="t"/>
            <a:pathLst>
              <a:path extrusionOk="0" h="175975" w="172545">
                <a:moveTo>
                  <a:pt x="0" y="157"/>
                </a:moveTo>
                <a:lnTo>
                  <a:pt x="172419" y="0"/>
                </a:lnTo>
                <a:lnTo>
                  <a:pt x="172545" y="126541"/>
                </a:lnTo>
                <a:lnTo>
                  <a:pt x="0" y="175975"/>
                </a:lnTo>
                <a:close/>
              </a:path>
            </a:pathLst>
          </a:custGeom>
          <a:solidFill>
            <a:schemeClr val="accent2"/>
          </a:solidFill>
          <a:ln>
            <a:noFill/>
          </a:ln>
        </p:spPr>
      </p:sp>
      <p:sp>
        <p:nvSpPr>
          <p:cNvPr id="22" name="Google Shape;22;p4"/>
          <p:cNvSpPr/>
          <p:nvPr/>
        </p:nvSpPr>
        <p:spPr>
          <a:xfrm>
            <a:off x="-125" y="0"/>
            <a:ext cx="4316900" cy="4395600"/>
          </a:xfrm>
          <a:custGeom>
            <a:rect b="b" l="l" r="r" t="t"/>
            <a:pathLst>
              <a:path extrusionOk="0" h="175824" w="172676">
                <a:moveTo>
                  <a:pt x="0" y="6"/>
                </a:moveTo>
                <a:lnTo>
                  <a:pt x="172676" y="0"/>
                </a:lnTo>
                <a:lnTo>
                  <a:pt x="172562" y="126442"/>
                </a:lnTo>
                <a:lnTo>
                  <a:pt x="0" y="175824"/>
                </a:lnTo>
                <a:close/>
              </a:path>
            </a:pathLst>
          </a:custGeom>
          <a:solidFill>
            <a:schemeClr val="dk1"/>
          </a:solidFill>
          <a:ln>
            <a:noFill/>
          </a:ln>
        </p:spPr>
      </p:sp>
      <p:sp>
        <p:nvSpPr>
          <p:cNvPr id="23" name="Google Shape;23;p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4" name="Google Shape;24;p4"/>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25" name="Google Shape;25;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 name="Shape 26"/>
        <p:cNvGrpSpPr/>
        <p:nvPr/>
      </p:nvGrpSpPr>
      <p:grpSpPr>
        <a:xfrm>
          <a:off x="0" y="0"/>
          <a:ext cx="0" cy="0"/>
          <a:chOff x="0" y="0"/>
          <a:chExt cx="0" cy="0"/>
        </a:xfrm>
      </p:grpSpPr>
      <p:sp>
        <p:nvSpPr>
          <p:cNvPr id="27" name="Google Shape;27;p5"/>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5"/>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9" name="Google Shape;29;p5"/>
          <p:cNvSpPr txBox="1"/>
          <p:nvPr>
            <p:ph idx="1" type="body"/>
          </p:nvPr>
        </p:nvSpPr>
        <p:spPr>
          <a:xfrm>
            <a:off x="3117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5"/>
          <p:cNvSpPr txBox="1"/>
          <p:nvPr>
            <p:ph idx="2" type="body"/>
          </p:nvPr>
        </p:nvSpPr>
        <p:spPr>
          <a:xfrm>
            <a:off x="48324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1" name="Google Shape;31;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p6"/>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5" name="Google Shape;35;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p:nvPr/>
        </p:nvSpPr>
        <p:spPr>
          <a:xfrm>
            <a:off x="0" y="0"/>
            <a:ext cx="3764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txBox="1"/>
          <p:nvPr>
            <p:ph type="title"/>
          </p:nvPr>
        </p:nvSpPr>
        <p:spPr>
          <a:xfrm>
            <a:off x="311725" y="500925"/>
            <a:ext cx="3127500" cy="18291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9" name="Google Shape;39;p7"/>
          <p:cNvSpPr txBox="1"/>
          <p:nvPr>
            <p:ph idx="1" type="body"/>
          </p:nvPr>
        </p:nvSpPr>
        <p:spPr>
          <a:xfrm>
            <a:off x="311700" y="2390650"/>
            <a:ext cx="3127500" cy="229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40" name="Google Shape;40;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41" name="Shape 41"/>
        <p:cNvGrpSpPr/>
        <p:nvPr/>
      </p:nvGrpSpPr>
      <p:grpSpPr>
        <a:xfrm>
          <a:off x="0" y="0"/>
          <a:ext cx="0" cy="0"/>
          <a:chOff x="0" y="0"/>
          <a:chExt cx="0" cy="0"/>
        </a:xfrm>
      </p:grpSpPr>
      <p:sp>
        <p:nvSpPr>
          <p:cNvPr id="42" name="Google Shape;42;p8"/>
          <p:cNvSpPr txBox="1"/>
          <p:nvPr>
            <p:ph type="title"/>
          </p:nvPr>
        </p:nvSpPr>
        <p:spPr>
          <a:xfrm>
            <a:off x="311675" y="798600"/>
            <a:ext cx="6247800" cy="3546300"/>
          </a:xfrm>
          <a:prstGeom prst="rect">
            <a:avLst/>
          </a:prstGeom>
        </p:spPr>
        <p:txBody>
          <a:bodyPr anchorCtr="0" anchor="ctr"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43" name="Google Shape;43;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4" name="Shape 44"/>
        <p:cNvGrpSpPr/>
        <p:nvPr/>
      </p:nvGrpSpPr>
      <p:grpSpPr>
        <a:xfrm>
          <a:off x="0" y="0"/>
          <a:ext cx="0" cy="0"/>
          <a:chOff x="0" y="0"/>
          <a:chExt cx="0" cy="0"/>
        </a:xfrm>
      </p:grpSpPr>
      <p:sp>
        <p:nvSpPr>
          <p:cNvPr id="45" name="Google Shape;45;p9"/>
          <p:cNvSpPr/>
          <p:nvPr/>
        </p:nvSpPr>
        <p:spPr>
          <a:xfrm>
            <a:off x="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9"/>
          <p:cNvSpPr txBox="1"/>
          <p:nvPr>
            <p:ph type="title"/>
          </p:nvPr>
        </p:nvSpPr>
        <p:spPr>
          <a:xfrm>
            <a:off x="311300" y="500925"/>
            <a:ext cx="3704400" cy="2049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47" name="Google Shape;47;p9"/>
          <p:cNvSpPr txBox="1"/>
          <p:nvPr>
            <p:ph idx="1" type="subTitle"/>
          </p:nvPr>
        </p:nvSpPr>
        <p:spPr>
          <a:xfrm>
            <a:off x="304800" y="2626725"/>
            <a:ext cx="3704400" cy="9267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accent2"/>
              </a:buClr>
              <a:buSzPts val="1600"/>
              <a:buNone/>
              <a:defRPr sz="1600">
                <a:solidFill>
                  <a:schemeClr val="accent2"/>
                </a:solidFill>
              </a:defRPr>
            </a:lvl1pPr>
            <a:lvl2pPr lvl="1">
              <a:lnSpc>
                <a:spcPct val="100000"/>
              </a:lnSpc>
              <a:spcBef>
                <a:spcPts val="0"/>
              </a:spcBef>
              <a:spcAft>
                <a:spcPts val="0"/>
              </a:spcAft>
              <a:buClr>
                <a:schemeClr val="accent2"/>
              </a:buClr>
              <a:buSzPts val="1600"/>
              <a:buNone/>
              <a:defRPr sz="1600">
                <a:solidFill>
                  <a:schemeClr val="accent2"/>
                </a:solidFill>
              </a:defRPr>
            </a:lvl2pPr>
            <a:lvl3pPr lvl="2">
              <a:lnSpc>
                <a:spcPct val="100000"/>
              </a:lnSpc>
              <a:spcBef>
                <a:spcPts val="0"/>
              </a:spcBef>
              <a:spcAft>
                <a:spcPts val="0"/>
              </a:spcAft>
              <a:buClr>
                <a:schemeClr val="accent2"/>
              </a:buClr>
              <a:buSzPts val="1600"/>
              <a:buNone/>
              <a:defRPr sz="1600">
                <a:solidFill>
                  <a:schemeClr val="accent2"/>
                </a:solidFill>
              </a:defRPr>
            </a:lvl3pPr>
            <a:lvl4pPr lvl="3">
              <a:lnSpc>
                <a:spcPct val="100000"/>
              </a:lnSpc>
              <a:spcBef>
                <a:spcPts val="0"/>
              </a:spcBef>
              <a:spcAft>
                <a:spcPts val="0"/>
              </a:spcAft>
              <a:buClr>
                <a:schemeClr val="accent2"/>
              </a:buClr>
              <a:buSzPts val="1600"/>
              <a:buNone/>
              <a:defRPr sz="1600">
                <a:solidFill>
                  <a:schemeClr val="accent2"/>
                </a:solidFill>
              </a:defRPr>
            </a:lvl4pPr>
            <a:lvl5pPr lvl="4">
              <a:lnSpc>
                <a:spcPct val="100000"/>
              </a:lnSpc>
              <a:spcBef>
                <a:spcPts val="0"/>
              </a:spcBef>
              <a:spcAft>
                <a:spcPts val="0"/>
              </a:spcAft>
              <a:buClr>
                <a:schemeClr val="accent2"/>
              </a:buClr>
              <a:buSzPts val="1600"/>
              <a:buNone/>
              <a:defRPr sz="1600">
                <a:solidFill>
                  <a:schemeClr val="accent2"/>
                </a:solidFill>
              </a:defRPr>
            </a:lvl5pPr>
            <a:lvl6pPr lvl="5">
              <a:lnSpc>
                <a:spcPct val="100000"/>
              </a:lnSpc>
              <a:spcBef>
                <a:spcPts val="0"/>
              </a:spcBef>
              <a:spcAft>
                <a:spcPts val="0"/>
              </a:spcAft>
              <a:buClr>
                <a:schemeClr val="accent2"/>
              </a:buClr>
              <a:buSzPts val="1600"/>
              <a:buNone/>
              <a:defRPr sz="1600">
                <a:solidFill>
                  <a:schemeClr val="accent2"/>
                </a:solidFill>
              </a:defRPr>
            </a:lvl6pPr>
            <a:lvl7pPr lvl="6">
              <a:lnSpc>
                <a:spcPct val="100000"/>
              </a:lnSpc>
              <a:spcBef>
                <a:spcPts val="0"/>
              </a:spcBef>
              <a:spcAft>
                <a:spcPts val="0"/>
              </a:spcAft>
              <a:buClr>
                <a:schemeClr val="accent2"/>
              </a:buClr>
              <a:buSzPts val="1600"/>
              <a:buNone/>
              <a:defRPr sz="1600">
                <a:solidFill>
                  <a:schemeClr val="accent2"/>
                </a:solidFill>
              </a:defRPr>
            </a:lvl7pPr>
            <a:lvl8pPr lvl="7">
              <a:lnSpc>
                <a:spcPct val="100000"/>
              </a:lnSpc>
              <a:spcBef>
                <a:spcPts val="0"/>
              </a:spcBef>
              <a:spcAft>
                <a:spcPts val="0"/>
              </a:spcAft>
              <a:buClr>
                <a:schemeClr val="accent2"/>
              </a:buClr>
              <a:buSzPts val="1600"/>
              <a:buNone/>
              <a:defRPr sz="1600">
                <a:solidFill>
                  <a:schemeClr val="accent2"/>
                </a:solidFill>
              </a:defRPr>
            </a:lvl8pPr>
            <a:lvl9pPr lvl="8">
              <a:lnSpc>
                <a:spcPct val="100000"/>
              </a:lnSpc>
              <a:spcBef>
                <a:spcPts val="0"/>
              </a:spcBef>
              <a:spcAft>
                <a:spcPts val="0"/>
              </a:spcAft>
              <a:buClr>
                <a:schemeClr val="accent2"/>
              </a:buClr>
              <a:buSzPts val="1600"/>
              <a:buNone/>
              <a:defRPr sz="1600">
                <a:solidFill>
                  <a:schemeClr val="accent2"/>
                </a:solidFill>
              </a:defRPr>
            </a:lvl9pPr>
          </a:lstStyle>
          <a:p/>
        </p:txBody>
      </p:sp>
      <p:sp>
        <p:nvSpPr>
          <p:cNvPr id="48" name="Google Shape;48;p9"/>
          <p:cNvSpPr txBox="1"/>
          <p:nvPr>
            <p:ph idx="2" type="body"/>
          </p:nvPr>
        </p:nvSpPr>
        <p:spPr>
          <a:xfrm>
            <a:off x="4879025" y="500925"/>
            <a:ext cx="3954000" cy="4111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9" name="Google Shape;49;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 name="Shape 50"/>
        <p:cNvGrpSpPr/>
        <p:nvPr/>
      </p:nvGrpSpPr>
      <p:grpSpPr>
        <a:xfrm>
          <a:off x="0" y="0"/>
          <a:ext cx="0" cy="0"/>
          <a:chOff x="0" y="0"/>
          <a:chExt cx="0" cy="0"/>
        </a:xfrm>
      </p:grpSpPr>
      <p:sp>
        <p:nvSpPr>
          <p:cNvPr id="51" name="Google Shape;51;p10"/>
          <p:cNvSpPr/>
          <p:nvPr/>
        </p:nvSpPr>
        <p:spPr>
          <a:xfrm>
            <a:off x="0" y="4369000"/>
            <a:ext cx="9144000" cy="7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0"/>
          <p:cNvSpPr txBox="1"/>
          <p:nvPr>
            <p:ph idx="1" type="body"/>
          </p:nvPr>
        </p:nvSpPr>
        <p:spPr>
          <a:xfrm>
            <a:off x="311700" y="4521400"/>
            <a:ext cx="7979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p:txBody>
      </p:sp>
      <p:sp>
        <p:nvSpPr>
          <p:cNvPr id="53" name="Google Shape;5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radig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indent="-298450" lvl="1" marL="914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indent="-298450" lvl="2" marL="1371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indent="-298450" lvl="3" marL="1828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indent="-298450" lvl="4" marL="22860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indent="-298450" lvl="5" marL="27432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indent="-298450" lvl="6" marL="3200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indent="-298450" lvl="7" marL="3657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indent="-298450" lvl="8" marL="4114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Roboto"/>
                <a:ea typeface="Roboto"/>
                <a:cs typeface="Roboto"/>
                <a:sym typeface="Roboto"/>
              </a:defRPr>
            </a:lvl1pPr>
            <a:lvl2pPr lvl="1" algn="r">
              <a:buNone/>
              <a:defRPr sz="1000">
                <a:solidFill>
                  <a:schemeClr val="dk2"/>
                </a:solidFill>
                <a:latin typeface="Roboto"/>
                <a:ea typeface="Roboto"/>
                <a:cs typeface="Roboto"/>
                <a:sym typeface="Roboto"/>
              </a:defRPr>
            </a:lvl2pPr>
            <a:lvl3pPr lvl="2" algn="r">
              <a:buNone/>
              <a:defRPr sz="1000">
                <a:solidFill>
                  <a:schemeClr val="dk2"/>
                </a:solidFill>
                <a:latin typeface="Roboto"/>
                <a:ea typeface="Roboto"/>
                <a:cs typeface="Roboto"/>
                <a:sym typeface="Roboto"/>
              </a:defRPr>
            </a:lvl3pPr>
            <a:lvl4pPr lvl="3" algn="r">
              <a:buNone/>
              <a:defRPr sz="1000">
                <a:solidFill>
                  <a:schemeClr val="dk2"/>
                </a:solidFill>
                <a:latin typeface="Roboto"/>
                <a:ea typeface="Roboto"/>
                <a:cs typeface="Roboto"/>
                <a:sym typeface="Roboto"/>
              </a:defRPr>
            </a:lvl4pPr>
            <a:lvl5pPr lvl="4" algn="r">
              <a:buNone/>
              <a:defRPr sz="1000">
                <a:solidFill>
                  <a:schemeClr val="dk2"/>
                </a:solidFill>
                <a:latin typeface="Roboto"/>
                <a:ea typeface="Roboto"/>
                <a:cs typeface="Roboto"/>
                <a:sym typeface="Roboto"/>
              </a:defRPr>
            </a:lvl5pPr>
            <a:lvl6pPr lvl="5" algn="r">
              <a:buNone/>
              <a:defRPr sz="1000">
                <a:solidFill>
                  <a:schemeClr val="dk2"/>
                </a:solidFill>
                <a:latin typeface="Roboto"/>
                <a:ea typeface="Roboto"/>
                <a:cs typeface="Roboto"/>
                <a:sym typeface="Roboto"/>
              </a:defRPr>
            </a:lvl6pPr>
            <a:lvl7pPr lvl="6" algn="r">
              <a:buNone/>
              <a:defRPr sz="1000">
                <a:solidFill>
                  <a:schemeClr val="dk2"/>
                </a:solidFill>
                <a:latin typeface="Roboto"/>
                <a:ea typeface="Roboto"/>
                <a:cs typeface="Roboto"/>
                <a:sym typeface="Roboto"/>
              </a:defRPr>
            </a:lvl7pPr>
            <a:lvl8pPr lvl="7" algn="r">
              <a:buNone/>
              <a:defRPr sz="1000">
                <a:solidFill>
                  <a:schemeClr val="dk2"/>
                </a:solidFill>
                <a:latin typeface="Roboto"/>
                <a:ea typeface="Roboto"/>
                <a:cs typeface="Roboto"/>
                <a:sym typeface="Roboto"/>
              </a:defRPr>
            </a:lvl8pPr>
            <a:lvl9pPr lvl="8" algn="r">
              <a:buNone/>
              <a:defRPr sz="1000">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pt-B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9.png"/><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4.png"/><Relationship Id="rId4" Type="http://schemas.openxmlformats.org/officeDocument/2006/relationships/image" Target="../media/image12.png"/><Relationship Id="rId5"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3.png"/><Relationship Id="rId4" Type="http://schemas.openxmlformats.org/officeDocument/2006/relationships/image" Target="../media/image1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4.png"/><Relationship Id="rId4" Type="http://schemas.openxmlformats.org/officeDocument/2006/relationships/image" Target="../media/image11.png"/><Relationship Id="rId5" Type="http://schemas.openxmlformats.org/officeDocument/2006/relationships/image" Target="../media/image3.png"/><Relationship Id="rId6"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7.png"/><Relationship Id="rId4" Type="http://schemas.openxmlformats.org/officeDocument/2006/relationships/image" Target="../media/image6.png"/><Relationship Id="rId5"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5.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3"/>
          <p:cNvSpPr txBox="1"/>
          <p:nvPr>
            <p:ph type="ctrTitle"/>
          </p:nvPr>
        </p:nvSpPr>
        <p:spPr>
          <a:xfrm>
            <a:off x="311700" y="744575"/>
            <a:ext cx="8520600" cy="1082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pt-BR" sz="3900"/>
              <a:t>Predictive Modelling Competition</a:t>
            </a:r>
            <a:r>
              <a:rPr lang="pt-BR"/>
              <a:t> </a:t>
            </a:r>
            <a:endParaRPr/>
          </a:p>
        </p:txBody>
      </p:sp>
      <p:sp>
        <p:nvSpPr>
          <p:cNvPr id="65" name="Google Shape;65;p13"/>
          <p:cNvSpPr txBox="1"/>
          <p:nvPr>
            <p:ph idx="1" type="subTitle"/>
          </p:nvPr>
        </p:nvSpPr>
        <p:spPr>
          <a:xfrm>
            <a:off x="311700" y="1953625"/>
            <a:ext cx="8520600" cy="792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pt-BR"/>
              <a:t>Group: </a:t>
            </a:r>
            <a:r>
              <a:rPr lang="pt-BR"/>
              <a:t>Joseph Kernisan, Kevin Nguyen, Sophia Dekimeche, Tereza Rosier</a:t>
            </a:r>
            <a:endParaRPr/>
          </a:p>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2"/>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lnSpc>
                <a:spcPct val="160000"/>
              </a:lnSpc>
              <a:spcBef>
                <a:spcPts val="1400"/>
              </a:spcBef>
              <a:spcAft>
                <a:spcPts val="0"/>
              </a:spcAft>
              <a:buNone/>
            </a:pPr>
            <a:r>
              <a:rPr b="1" lang="pt-BR" sz="1750">
                <a:solidFill>
                  <a:srgbClr val="0D0D0D"/>
                </a:solidFill>
                <a:highlight>
                  <a:srgbClr val="FFFFFF"/>
                </a:highlight>
                <a:latin typeface="Roboto"/>
                <a:ea typeface="Roboto"/>
                <a:cs typeface="Roboto"/>
                <a:sym typeface="Roboto"/>
              </a:rPr>
              <a:t>Model Architecture and Training Process (continued)</a:t>
            </a:r>
            <a:endParaRPr b="1" sz="1750">
              <a:solidFill>
                <a:srgbClr val="0D0D0D"/>
              </a:solidFill>
              <a:highlight>
                <a:srgbClr val="FFFFFF"/>
              </a:highlight>
              <a:latin typeface="Roboto"/>
              <a:ea typeface="Roboto"/>
              <a:cs typeface="Roboto"/>
              <a:sym typeface="Roboto"/>
            </a:endParaRPr>
          </a:p>
          <a:p>
            <a:pPr indent="0" lvl="0" marL="0" rtl="0" algn="l">
              <a:lnSpc>
                <a:spcPct val="115000"/>
              </a:lnSpc>
              <a:spcBef>
                <a:spcPts val="400"/>
              </a:spcBef>
              <a:spcAft>
                <a:spcPts val="0"/>
              </a:spcAft>
              <a:buNone/>
            </a:pPr>
            <a:r>
              <a:t/>
            </a:r>
            <a:endParaRPr sz="1100">
              <a:solidFill>
                <a:srgbClr val="000000"/>
              </a:solidFill>
            </a:endParaRPr>
          </a:p>
          <a:p>
            <a:pPr indent="0" lvl="0" marL="0" rtl="0" algn="l">
              <a:spcBef>
                <a:spcPts val="0"/>
              </a:spcBef>
              <a:spcAft>
                <a:spcPts val="0"/>
              </a:spcAft>
              <a:buNone/>
            </a:pPr>
            <a:r>
              <a:t/>
            </a:r>
            <a:endParaRPr sz="1400">
              <a:solidFill>
                <a:srgbClr val="000000"/>
              </a:solidFill>
            </a:endParaRPr>
          </a:p>
          <a:p>
            <a:pPr indent="0" lvl="0" marL="0" rtl="0" algn="l">
              <a:spcBef>
                <a:spcPts val="0"/>
              </a:spcBef>
              <a:spcAft>
                <a:spcPts val="0"/>
              </a:spcAft>
              <a:buNone/>
            </a:pPr>
            <a:r>
              <a:t/>
            </a:r>
            <a:endParaRPr/>
          </a:p>
        </p:txBody>
      </p:sp>
      <p:sp>
        <p:nvSpPr>
          <p:cNvPr id="132" name="Google Shape;132;p22"/>
          <p:cNvSpPr txBox="1"/>
          <p:nvPr>
            <p:ph idx="1" type="body"/>
          </p:nvPr>
        </p:nvSpPr>
        <p:spPr>
          <a:xfrm>
            <a:off x="4644675" y="500925"/>
            <a:ext cx="4166400" cy="2508900"/>
          </a:xfrm>
          <a:prstGeom prst="rect">
            <a:avLst/>
          </a:prstGeom>
        </p:spPr>
        <p:txBody>
          <a:bodyPr anchorCtr="0" anchor="t" bIns="91425" lIns="91425" spcFirstLastPara="1" rIns="91425" wrap="square" tIns="91425">
            <a:normAutofit fontScale="92500" lnSpcReduction="10000"/>
          </a:bodyPr>
          <a:lstStyle/>
          <a:p>
            <a:pPr indent="-299085" lvl="0" marL="457200" rtl="0" algn="l">
              <a:spcBef>
                <a:spcPts val="0"/>
              </a:spcBef>
              <a:spcAft>
                <a:spcPts val="0"/>
              </a:spcAft>
              <a:buClr>
                <a:srgbClr val="0D0D0D"/>
              </a:buClr>
              <a:buSzPct val="100000"/>
              <a:buFont typeface="Roboto"/>
              <a:buChar char="●"/>
            </a:pPr>
            <a:r>
              <a:rPr lang="pt-BR" sz="1200">
                <a:solidFill>
                  <a:srgbClr val="0D0D0D"/>
                </a:solidFill>
                <a:highlight>
                  <a:srgbClr val="FFFFFF"/>
                </a:highlight>
                <a:latin typeface="Roboto"/>
                <a:ea typeface="Roboto"/>
                <a:cs typeface="Roboto"/>
                <a:sym typeface="Roboto"/>
              </a:rPr>
              <a:t>After setting up the base, we add our custom layers to fine-tune the model to our dataset."</a:t>
            </a:r>
            <a:endParaRPr sz="1200">
              <a:solidFill>
                <a:srgbClr val="0D0D0D"/>
              </a:solidFill>
              <a:highlight>
                <a:srgbClr val="FFFFFF"/>
              </a:highlight>
              <a:latin typeface="Roboto"/>
              <a:ea typeface="Roboto"/>
              <a:cs typeface="Roboto"/>
              <a:sym typeface="Roboto"/>
            </a:endParaRPr>
          </a:p>
          <a:p>
            <a:pPr indent="-299085" lvl="0" marL="457200" rtl="0" algn="l">
              <a:spcBef>
                <a:spcPts val="0"/>
              </a:spcBef>
              <a:spcAft>
                <a:spcPts val="0"/>
              </a:spcAft>
              <a:buClr>
                <a:srgbClr val="0D0D0D"/>
              </a:buClr>
              <a:buSzPct val="100000"/>
              <a:buFont typeface="Roboto"/>
              <a:buChar char="●"/>
            </a:pPr>
            <a:r>
              <a:rPr lang="pt-BR" sz="1200">
                <a:solidFill>
                  <a:srgbClr val="0D0D0D"/>
                </a:solidFill>
                <a:highlight>
                  <a:srgbClr val="FFFFFF"/>
                </a:highlight>
                <a:latin typeface="Roboto"/>
                <a:ea typeface="Roboto"/>
                <a:cs typeface="Roboto"/>
                <a:sym typeface="Roboto"/>
              </a:rPr>
              <a:t>Code Explanation: "We use </a:t>
            </a:r>
            <a:r>
              <a:rPr lang="pt-BR" sz="1050">
                <a:solidFill>
                  <a:srgbClr val="0D0D0D"/>
                </a:solidFill>
                <a:highlight>
                  <a:srgbClr val="FFFFFF"/>
                </a:highlight>
                <a:latin typeface="Courier New"/>
                <a:ea typeface="Courier New"/>
                <a:cs typeface="Courier New"/>
                <a:sym typeface="Courier New"/>
              </a:rPr>
              <a:t>Flatten()</a:t>
            </a:r>
            <a:r>
              <a:rPr lang="pt-BR" sz="1200">
                <a:solidFill>
                  <a:srgbClr val="0D0D0D"/>
                </a:solidFill>
                <a:highlight>
                  <a:srgbClr val="FFFFFF"/>
                </a:highlight>
                <a:latin typeface="Roboto"/>
                <a:ea typeface="Roboto"/>
                <a:cs typeface="Roboto"/>
                <a:sym typeface="Roboto"/>
              </a:rPr>
              <a:t> to convert the 3D feature maps to 1D, followed by a dense layer with 256 neurons activated by ReLU to introduce non-linearity and capability to learn complex patterns. Finally, a softmax layer outputs probabilities across 15 classes."</a:t>
            </a:r>
            <a:endParaRPr sz="1200">
              <a:solidFill>
                <a:srgbClr val="0D0D0D"/>
              </a:solidFill>
              <a:highlight>
                <a:srgbClr val="FFFFFF"/>
              </a:highlight>
              <a:latin typeface="Roboto"/>
              <a:ea typeface="Roboto"/>
              <a:cs typeface="Roboto"/>
              <a:sym typeface="Roboto"/>
            </a:endParaRPr>
          </a:p>
          <a:p>
            <a:pPr indent="-299085" lvl="0" marL="457200" rtl="0" algn="l">
              <a:spcBef>
                <a:spcPts val="0"/>
              </a:spcBef>
              <a:spcAft>
                <a:spcPts val="0"/>
              </a:spcAft>
              <a:buClr>
                <a:srgbClr val="0D0D0D"/>
              </a:buClr>
              <a:buSzPct val="100000"/>
              <a:buFont typeface="Roboto"/>
              <a:buChar char="●"/>
            </a:pPr>
            <a:r>
              <a:rPr lang="pt-BR" sz="1200">
                <a:solidFill>
                  <a:srgbClr val="0D0D0D"/>
                </a:solidFill>
                <a:highlight>
                  <a:srgbClr val="FFFFFF"/>
                </a:highlight>
                <a:latin typeface="Roboto"/>
                <a:ea typeface="Roboto"/>
                <a:cs typeface="Roboto"/>
                <a:sym typeface="Roboto"/>
              </a:rPr>
              <a:t>This configuration allows our model to specifically learn from the bird image dataset, tailoring the powerful VGG16 features to better recognize different bird species."</a:t>
            </a:r>
            <a:endParaRPr sz="1200">
              <a:solidFill>
                <a:srgbClr val="0D0D0D"/>
              </a:solidFill>
              <a:highlight>
                <a:srgbClr val="FFFFFF"/>
              </a:highlight>
              <a:latin typeface="Roboto"/>
              <a:ea typeface="Roboto"/>
              <a:cs typeface="Roboto"/>
              <a:sym typeface="Roboto"/>
            </a:endParaRPr>
          </a:p>
          <a:p>
            <a:pPr indent="0" lvl="0" marL="0" rtl="0" algn="l">
              <a:spcBef>
                <a:spcPts val="1200"/>
              </a:spcBef>
              <a:spcAft>
                <a:spcPts val="1200"/>
              </a:spcAft>
              <a:buNone/>
            </a:pPr>
            <a:r>
              <a:t/>
            </a:r>
            <a:endParaRPr/>
          </a:p>
        </p:txBody>
      </p:sp>
      <p:pic>
        <p:nvPicPr>
          <p:cNvPr id="133" name="Google Shape;133;p22"/>
          <p:cNvPicPr preferRelativeResize="0"/>
          <p:nvPr/>
        </p:nvPicPr>
        <p:blipFill>
          <a:blip r:embed="rId3">
            <a:alphaModFix/>
          </a:blip>
          <a:stretch>
            <a:fillRect/>
          </a:stretch>
        </p:blipFill>
        <p:spPr>
          <a:xfrm>
            <a:off x="-12" y="2509800"/>
            <a:ext cx="6864924" cy="1768450"/>
          </a:xfrm>
          <a:prstGeom prst="rect">
            <a:avLst/>
          </a:prstGeom>
          <a:noFill/>
          <a:ln>
            <a:noFill/>
          </a:ln>
        </p:spPr>
      </p:pic>
      <p:pic>
        <p:nvPicPr>
          <p:cNvPr id="134" name="Google Shape;134;p22"/>
          <p:cNvPicPr preferRelativeResize="0"/>
          <p:nvPr/>
        </p:nvPicPr>
        <p:blipFill>
          <a:blip r:embed="rId4">
            <a:alphaModFix/>
          </a:blip>
          <a:stretch>
            <a:fillRect/>
          </a:stretch>
        </p:blipFill>
        <p:spPr>
          <a:xfrm>
            <a:off x="-12" y="4278250"/>
            <a:ext cx="4123573" cy="51435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3"/>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pt-BR" sz="1600">
                <a:solidFill>
                  <a:srgbClr val="0D0D0D"/>
                </a:solidFill>
                <a:highlight>
                  <a:srgbClr val="FFFFFF"/>
                </a:highlight>
                <a:latin typeface="Roboto"/>
                <a:ea typeface="Roboto"/>
                <a:cs typeface="Roboto"/>
                <a:sym typeface="Roboto"/>
              </a:rPr>
              <a:t>Model Compilation</a:t>
            </a:r>
            <a:endParaRPr b="1" sz="3200"/>
          </a:p>
        </p:txBody>
      </p:sp>
      <p:sp>
        <p:nvSpPr>
          <p:cNvPr id="140" name="Google Shape;140;p23"/>
          <p:cNvSpPr txBox="1"/>
          <p:nvPr>
            <p:ph idx="1" type="body"/>
          </p:nvPr>
        </p:nvSpPr>
        <p:spPr>
          <a:xfrm>
            <a:off x="356900" y="1152475"/>
            <a:ext cx="8520600" cy="3416400"/>
          </a:xfrm>
          <a:prstGeom prst="rect">
            <a:avLst/>
          </a:prstGeom>
        </p:spPr>
        <p:txBody>
          <a:bodyPr anchorCtr="0" anchor="t" bIns="91425" lIns="91425" spcFirstLastPara="1" rIns="91425" wrap="square" tIns="91425">
            <a:noAutofit/>
          </a:bodyPr>
          <a:lstStyle/>
          <a:p>
            <a:pPr indent="-292100" lvl="0" marL="457200" rtl="0" algn="l">
              <a:spcBef>
                <a:spcPts val="0"/>
              </a:spcBef>
              <a:spcAft>
                <a:spcPts val="0"/>
              </a:spcAft>
              <a:buClr>
                <a:srgbClr val="0D0D0D"/>
              </a:buClr>
              <a:buSzPts val="1000"/>
              <a:buFont typeface="Roboto"/>
              <a:buChar char="●"/>
            </a:pPr>
            <a:r>
              <a:rPr lang="pt-BR" sz="1000">
                <a:solidFill>
                  <a:srgbClr val="0D0D0D"/>
                </a:solidFill>
                <a:highlight>
                  <a:srgbClr val="FFFFFF"/>
                </a:highlight>
                <a:latin typeface="Roboto"/>
                <a:ea typeface="Roboto"/>
                <a:cs typeface="Roboto"/>
                <a:sym typeface="Roboto"/>
              </a:rPr>
              <a:t>Once our model architecture is in place, we compile it to define the loss function and optimizer.</a:t>
            </a:r>
            <a:endParaRPr sz="1000">
              <a:solidFill>
                <a:srgbClr val="0D0D0D"/>
              </a:solidFill>
              <a:highlight>
                <a:srgbClr val="FFFFFF"/>
              </a:highlight>
              <a:latin typeface="Roboto"/>
              <a:ea typeface="Roboto"/>
              <a:cs typeface="Roboto"/>
              <a:sym typeface="Roboto"/>
            </a:endParaRPr>
          </a:p>
          <a:p>
            <a:pPr indent="-292100" lvl="0" marL="457200" rtl="0" algn="l">
              <a:spcBef>
                <a:spcPts val="0"/>
              </a:spcBef>
              <a:spcAft>
                <a:spcPts val="0"/>
              </a:spcAft>
              <a:buClr>
                <a:srgbClr val="0D0D0D"/>
              </a:buClr>
              <a:buSzPts val="1000"/>
              <a:buFont typeface="Roboto"/>
              <a:buChar char="●"/>
            </a:pPr>
            <a:r>
              <a:rPr lang="pt-BR" sz="1000">
                <a:solidFill>
                  <a:srgbClr val="0D0D0D"/>
                </a:solidFill>
                <a:highlight>
                  <a:srgbClr val="FFFFFF"/>
                </a:highlight>
                <a:latin typeface="Roboto"/>
                <a:ea typeface="Roboto"/>
                <a:cs typeface="Roboto"/>
                <a:sym typeface="Roboto"/>
              </a:rPr>
              <a:t>Code Explanation: "</a:t>
            </a:r>
            <a:r>
              <a:rPr lang="pt-BR" sz="1000">
                <a:solidFill>
                  <a:srgbClr val="0D0D0D"/>
                </a:solidFill>
                <a:highlight>
                  <a:srgbClr val="FFFFFF"/>
                </a:highlight>
                <a:latin typeface="Courier New"/>
                <a:ea typeface="Courier New"/>
                <a:cs typeface="Courier New"/>
                <a:sym typeface="Courier New"/>
              </a:rPr>
              <a:t>model.compile(optimizer='adam', loss='categorical_crossentropy', metrics=['accuracy'])</a:t>
            </a:r>
            <a:r>
              <a:rPr lang="pt-BR" sz="1000">
                <a:solidFill>
                  <a:srgbClr val="0D0D0D"/>
                </a:solidFill>
                <a:highlight>
                  <a:srgbClr val="FFFFFF"/>
                </a:highlight>
                <a:latin typeface="Roboto"/>
                <a:ea typeface="Roboto"/>
                <a:cs typeface="Roboto"/>
                <a:sym typeface="Roboto"/>
              </a:rPr>
              <a:t>. We use Adam as our optimizer because of its efficiency in handling sparse gradients and adapting learning rates. Categorical crossentropy is chosen as the loss function since we are dealing with multi-class classification.</a:t>
            </a:r>
            <a:endParaRPr sz="1000">
              <a:solidFill>
                <a:srgbClr val="0D0D0D"/>
              </a:solidFill>
              <a:highlight>
                <a:srgbClr val="FFFFFF"/>
              </a:highlight>
              <a:latin typeface="Roboto"/>
              <a:ea typeface="Roboto"/>
              <a:cs typeface="Roboto"/>
              <a:sym typeface="Roboto"/>
            </a:endParaRPr>
          </a:p>
          <a:p>
            <a:pPr indent="0" lvl="0" marL="0" rtl="0" algn="l">
              <a:spcBef>
                <a:spcPts val="1200"/>
              </a:spcBef>
              <a:spcAft>
                <a:spcPts val="0"/>
              </a:spcAft>
              <a:buNone/>
            </a:pPr>
            <a:r>
              <a:t/>
            </a:r>
            <a:endParaRPr sz="1000">
              <a:solidFill>
                <a:srgbClr val="0D0D0D"/>
              </a:solidFill>
              <a:highlight>
                <a:srgbClr val="FFFFFF"/>
              </a:highlight>
              <a:latin typeface="Roboto"/>
              <a:ea typeface="Roboto"/>
              <a:cs typeface="Roboto"/>
              <a:sym typeface="Roboto"/>
            </a:endParaRPr>
          </a:p>
          <a:p>
            <a:pPr indent="0" lvl="0" marL="0" rtl="0" algn="l">
              <a:spcBef>
                <a:spcPts val="1500"/>
              </a:spcBef>
              <a:spcAft>
                <a:spcPts val="0"/>
              </a:spcAft>
              <a:buClr>
                <a:schemeClr val="dk1"/>
              </a:buClr>
              <a:buSzPts val="1100"/>
              <a:buFont typeface="Arial"/>
              <a:buNone/>
            </a:pPr>
            <a:r>
              <a:rPr b="1" lang="pt-BR" sz="1000">
                <a:solidFill>
                  <a:srgbClr val="0D0D0D"/>
                </a:solidFill>
                <a:highlight>
                  <a:srgbClr val="FFFFFF"/>
                </a:highlight>
                <a:latin typeface="Roboto"/>
                <a:ea typeface="Roboto"/>
                <a:cs typeface="Roboto"/>
                <a:sym typeface="Roboto"/>
              </a:rPr>
              <a:t>Implementing Callbacks</a:t>
            </a:r>
            <a:endParaRPr b="1" sz="1000">
              <a:solidFill>
                <a:srgbClr val="0D0D0D"/>
              </a:solidFill>
              <a:highlight>
                <a:srgbClr val="FFFFFF"/>
              </a:highlight>
              <a:latin typeface="Roboto"/>
              <a:ea typeface="Roboto"/>
              <a:cs typeface="Roboto"/>
              <a:sym typeface="Roboto"/>
            </a:endParaRPr>
          </a:p>
          <a:p>
            <a:pPr indent="-292100" lvl="0" marL="457200" rtl="0" algn="l">
              <a:spcBef>
                <a:spcPts val="1500"/>
              </a:spcBef>
              <a:spcAft>
                <a:spcPts val="0"/>
              </a:spcAft>
              <a:buClr>
                <a:srgbClr val="0D0D0D"/>
              </a:buClr>
              <a:buSzPts val="1000"/>
              <a:buFont typeface="Roboto"/>
              <a:buChar char="●"/>
            </a:pPr>
            <a:r>
              <a:rPr lang="pt-BR" sz="1000">
                <a:solidFill>
                  <a:srgbClr val="0D0D0D"/>
                </a:solidFill>
                <a:highlight>
                  <a:srgbClr val="FFFFFF"/>
                </a:highlight>
                <a:latin typeface="Roboto"/>
                <a:ea typeface="Roboto"/>
                <a:cs typeface="Roboto"/>
                <a:sym typeface="Roboto"/>
              </a:rPr>
              <a:t>To enhance training effectiveness and prevent overfitting, we implement several callbacks.</a:t>
            </a:r>
            <a:endParaRPr sz="1000">
              <a:solidFill>
                <a:srgbClr val="0D0D0D"/>
              </a:solidFill>
              <a:highlight>
                <a:srgbClr val="FFFFFF"/>
              </a:highlight>
            </a:endParaRPr>
          </a:p>
          <a:p>
            <a:pPr indent="-292100" lvl="0" marL="457200" rtl="0" algn="l">
              <a:spcBef>
                <a:spcPts val="0"/>
              </a:spcBef>
              <a:spcAft>
                <a:spcPts val="0"/>
              </a:spcAft>
              <a:buClr>
                <a:srgbClr val="0D0D0D"/>
              </a:buClr>
              <a:buSzPts val="1000"/>
              <a:buFont typeface="Roboto"/>
              <a:buChar char="●"/>
            </a:pPr>
            <a:r>
              <a:rPr lang="pt-BR" sz="1000">
                <a:solidFill>
                  <a:srgbClr val="0D0D0D"/>
                </a:solidFill>
                <a:highlight>
                  <a:srgbClr val="FFFFFF"/>
                </a:highlight>
                <a:latin typeface="Roboto"/>
                <a:ea typeface="Roboto"/>
                <a:cs typeface="Roboto"/>
                <a:sym typeface="Roboto"/>
              </a:rPr>
              <a:t>Code Explanation:</a:t>
            </a:r>
            <a:endParaRPr sz="1000">
              <a:solidFill>
                <a:srgbClr val="0D0D0D"/>
              </a:solidFill>
              <a:highlight>
                <a:srgbClr val="FFFFFF"/>
              </a:highlight>
              <a:latin typeface="Roboto"/>
              <a:ea typeface="Roboto"/>
              <a:cs typeface="Roboto"/>
              <a:sym typeface="Roboto"/>
            </a:endParaRPr>
          </a:p>
          <a:p>
            <a:pPr indent="-292100" lvl="1" marL="914400" rtl="0" algn="l">
              <a:spcBef>
                <a:spcPts val="0"/>
              </a:spcBef>
              <a:spcAft>
                <a:spcPts val="0"/>
              </a:spcAft>
              <a:buClr>
                <a:srgbClr val="0D0D0D"/>
              </a:buClr>
              <a:buSzPts val="1000"/>
              <a:buFont typeface="Roboto"/>
              <a:buChar char="●"/>
            </a:pPr>
            <a:r>
              <a:rPr lang="pt-BR" sz="1000">
                <a:solidFill>
                  <a:srgbClr val="0D0D0D"/>
                </a:solidFill>
                <a:highlight>
                  <a:srgbClr val="FFFFFF"/>
                </a:highlight>
                <a:latin typeface="Roboto"/>
                <a:ea typeface="Roboto"/>
                <a:cs typeface="Roboto"/>
                <a:sym typeface="Roboto"/>
              </a:rPr>
              <a:t>EarlyStopping: "Monitors validation loss and stops training if no improvement is seen for three epochs, helping prevent overfitting."</a:t>
            </a:r>
            <a:endParaRPr sz="1000">
              <a:solidFill>
                <a:srgbClr val="0D0D0D"/>
              </a:solidFill>
              <a:highlight>
                <a:srgbClr val="FFFFFF"/>
              </a:highlight>
              <a:latin typeface="Roboto"/>
              <a:ea typeface="Roboto"/>
              <a:cs typeface="Roboto"/>
              <a:sym typeface="Roboto"/>
            </a:endParaRPr>
          </a:p>
          <a:p>
            <a:pPr indent="-292100" lvl="1" marL="914400" rtl="0" algn="l">
              <a:spcBef>
                <a:spcPts val="0"/>
              </a:spcBef>
              <a:spcAft>
                <a:spcPts val="0"/>
              </a:spcAft>
              <a:buClr>
                <a:srgbClr val="0D0D0D"/>
              </a:buClr>
              <a:buSzPts val="1000"/>
              <a:buFont typeface="Roboto"/>
              <a:buChar char="●"/>
            </a:pPr>
            <a:r>
              <a:rPr lang="pt-BR" sz="1000">
                <a:solidFill>
                  <a:srgbClr val="0D0D0D"/>
                </a:solidFill>
                <a:highlight>
                  <a:srgbClr val="FFFFFF"/>
                </a:highlight>
                <a:latin typeface="Roboto"/>
                <a:ea typeface="Roboto"/>
                <a:cs typeface="Roboto"/>
                <a:sym typeface="Roboto"/>
              </a:rPr>
              <a:t>ModelCheckpoint: "Saves the model at the state where it achieved the lowest validation loss, ensuring we always have the best performing model saved."</a:t>
            </a:r>
            <a:endParaRPr sz="1000">
              <a:solidFill>
                <a:srgbClr val="0D0D0D"/>
              </a:solidFill>
              <a:highlight>
                <a:srgbClr val="FFFFFF"/>
              </a:highlight>
              <a:latin typeface="Roboto"/>
              <a:ea typeface="Roboto"/>
              <a:cs typeface="Roboto"/>
              <a:sym typeface="Roboto"/>
            </a:endParaRPr>
          </a:p>
          <a:p>
            <a:pPr indent="-292100" lvl="1" marL="914400" rtl="0" algn="l">
              <a:spcBef>
                <a:spcPts val="0"/>
              </a:spcBef>
              <a:spcAft>
                <a:spcPts val="0"/>
              </a:spcAft>
              <a:buClr>
                <a:srgbClr val="0D0D0D"/>
              </a:buClr>
              <a:buSzPts val="1000"/>
              <a:buFont typeface="Roboto"/>
              <a:buChar char="●"/>
            </a:pPr>
            <a:r>
              <a:rPr lang="pt-BR" sz="1000">
                <a:solidFill>
                  <a:srgbClr val="0D0D0D"/>
                </a:solidFill>
                <a:highlight>
                  <a:srgbClr val="FFFFFF"/>
                </a:highlight>
                <a:latin typeface="Roboto"/>
                <a:ea typeface="Roboto"/>
                <a:cs typeface="Roboto"/>
                <a:sym typeface="Roboto"/>
              </a:rPr>
              <a:t>ReduceLROnPlateau: "Reduces the learning rate when the validation loss plateaus, optimizing further learning steps."</a:t>
            </a:r>
            <a:endParaRPr sz="1000">
              <a:solidFill>
                <a:srgbClr val="0D0D0D"/>
              </a:solidFill>
              <a:highlight>
                <a:srgbClr val="FFFFFF"/>
              </a:highlight>
              <a:latin typeface="Roboto"/>
              <a:ea typeface="Roboto"/>
              <a:cs typeface="Roboto"/>
              <a:sym typeface="Roboto"/>
            </a:endParaRPr>
          </a:p>
          <a:p>
            <a:pPr indent="0" lvl="0" marL="457200" rtl="0" algn="l">
              <a:spcBef>
                <a:spcPts val="1200"/>
              </a:spcBef>
              <a:spcAft>
                <a:spcPts val="0"/>
              </a:spcAft>
              <a:buNone/>
            </a:pPr>
            <a:r>
              <a:rPr lang="pt-BR" sz="1000">
                <a:solidFill>
                  <a:srgbClr val="0D0D0D"/>
                </a:solidFill>
                <a:highlight>
                  <a:srgbClr val="FFFFFF"/>
                </a:highlight>
                <a:latin typeface="Roboto"/>
                <a:ea typeface="Roboto"/>
                <a:cs typeface="Roboto"/>
                <a:sym typeface="Roboto"/>
              </a:rPr>
              <a:t>These callbacks are crucial for maintaining efficient training cycles and ensuring high model performance without wasting computational resources.</a:t>
            </a:r>
            <a:endParaRPr sz="1000">
              <a:solidFill>
                <a:srgbClr val="0D0D0D"/>
              </a:solidFill>
              <a:highlight>
                <a:srgbClr val="FFFFFF"/>
              </a:highlight>
              <a:latin typeface="Roboto"/>
              <a:ea typeface="Roboto"/>
              <a:cs typeface="Roboto"/>
              <a:sym typeface="Roboto"/>
            </a:endParaRPr>
          </a:p>
          <a:p>
            <a:pPr indent="0" lvl="0" marL="0" rtl="0" algn="l">
              <a:spcBef>
                <a:spcPts val="1200"/>
              </a:spcBef>
              <a:spcAft>
                <a:spcPts val="0"/>
              </a:spcAft>
              <a:buClr>
                <a:schemeClr val="dk1"/>
              </a:buClr>
              <a:buSzPts val="1100"/>
              <a:buFont typeface="Arial"/>
              <a:buNone/>
            </a:pPr>
            <a:r>
              <a:t/>
            </a:r>
            <a:endParaRPr sz="1000">
              <a:solidFill>
                <a:schemeClr val="dk1"/>
              </a:solidFill>
            </a:endParaRPr>
          </a:p>
          <a:p>
            <a:pPr indent="0" lvl="0" marL="0" rtl="0" algn="l">
              <a:spcBef>
                <a:spcPts val="0"/>
              </a:spcBef>
              <a:spcAft>
                <a:spcPts val="0"/>
              </a:spcAft>
              <a:buNone/>
            </a:pPr>
            <a:r>
              <a:t/>
            </a:r>
            <a:endParaRPr sz="1000">
              <a:solidFill>
                <a:srgbClr val="0D0D0D"/>
              </a:solidFill>
              <a:highlight>
                <a:srgbClr val="FFFFFF"/>
              </a:highlight>
              <a:latin typeface="Roboto"/>
              <a:ea typeface="Roboto"/>
              <a:cs typeface="Roboto"/>
              <a:sym typeface="Roboto"/>
            </a:endParaRPr>
          </a:p>
          <a:p>
            <a:pPr indent="0" lvl="0" marL="0" rtl="0" algn="l">
              <a:spcBef>
                <a:spcPts val="1200"/>
              </a:spcBef>
              <a:spcAft>
                <a:spcPts val="1200"/>
              </a:spcAft>
              <a:buNone/>
            </a:pPr>
            <a:r>
              <a:t/>
            </a:r>
            <a:endParaRPr sz="10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pt-BR" sz="1600">
                <a:solidFill>
                  <a:srgbClr val="0D0D0D"/>
                </a:solidFill>
                <a:highlight>
                  <a:srgbClr val="FFFFFF"/>
                </a:highlight>
                <a:latin typeface="Roboto"/>
                <a:ea typeface="Roboto"/>
                <a:cs typeface="Roboto"/>
                <a:sym typeface="Roboto"/>
              </a:rPr>
              <a:t>Training and Validation Results</a:t>
            </a:r>
            <a:endParaRPr b="1" sz="3200"/>
          </a:p>
        </p:txBody>
      </p:sp>
      <p:sp>
        <p:nvSpPr>
          <p:cNvPr id="146" name="Google Shape;146;p24"/>
          <p:cNvSpPr txBox="1"/>
          <p:nvPr>
            <p:ph idx="1" type="body"/>
          </p:nvPr>
        </p:nvSpPr>
        <p:spPr>
          <a:xfrm>
            <a:off x="4644675" y="500925"/>
            <a:ext cx="4166400" cy="4098600"/>
          </a:xfrm>
          <a:prstGeom prst="rect">
            <a:avLst/>
          </a:prstGeom>
        </p:spPr>
        <p:txBody>
          <a:bodyPr anchorCtr="0" anchor="t" bIns="91425" lIns="91425" spcFirstLastPara="1" rIns="91425" wrap="square" tIns="91425">
            <a:normAutofit fontScale="77500" lnSpcReduction="20000"/>
          </a:bodyPr>
          <a:lstStyle/>
          <a:p>
            <a:pPr indent="-287655" lvl="0" marL="457200" rtl="0" algn="l">
              <a:spcBef>
                <a:spcPts val="0"/>
              </a:spcBef>
              <a:spcAft>
                <a:spcPts val="0"/>
              </a:spcAft>
              <a:buClr>
                <a:srgbClr val="0D0D0D"/>
              </a:buClr>
              <a:buSzPct val="100000"/>
              <a:buFont typeface="Roboto"/>
              <a:buChar char="●"/>
            </a:pPr>
            <a:r>
              <a:rPr lang="pt-BR" sz="1200">
                <a:solidFill>
                  <a:srgbClr val="0D0D0D"/>
                </a:solidFill>
                <a:highlight>
                  <a:srgbClr val="FFFFFF"/>
                </a:highlight>
                <a:latin typeface="Roboto"/>
                <a:ea typeface="Roboto"/>
                <a:cs typeface="Roboto"/>
                <a:sym typeface="Roboto"/>
              </a:rPr>
              <a:t>Let’s look at the training process. We trained our model for up to 10 epochs, but due to our callbacks, training stopped after 6 epochs when the validation loss did not improve further.</a:t>
            </a:r>
            <a:endParaRPr sz="1200">
              <a:solidFill>
                <a:srgbClr val="0D0D0D"/>
              </a:solidFill>
              <a:highlight>
                <a:srgbClr val="FFFFFF"/>
              </a:highlight>
              <a:latin typeface="Roboto"/>
              <a:ea typeface="Roboto"/>
              <a:cs typeface="Roboto"/>
              <a:sym typeface="Roboto"/>
            </a:endParaRPr>
          </a:p>
          <a:p>
            <a:pPr indent="-287655" lvl="0" marL="457200" rtl="0" algn="l">
              <a:spcBef>
                <a:spcPts val="0"/>
              </a:spcBef>
              <a:spcAft>
                <a:spcPts val="0"/>
              </a:spcAft>
              <a:buClr>
                <a:srgbClr val="0D0D0D"/>
              </a:buClr>
              <a:buSzPct val="100000"/>
              <a:buFont typeface="Roboto"/>
              <a:buChar char="●"/>
            </a:pPr>
            <a:r>
              <a:rPr lang="pt-BR" sz="1200">
                <a:solidFill>
                  <a:srgbClr val="0D0D0D"/>
                </a:solidFill>
                <a:highlight>
                  <a:srgbClr val="FFFFFF"/>
                </a:highlight>
                <a:latin typeface="Roboto"/>
                <a:ea typeface="Roboto"/>
                <a:cs typeface="Roboto"/>
                <a:sym typeface="Roboto"/>
              </a:rPr>
              <a:t>Code Explanation: "The model shows an impressive training accuracy and a solid validation performance, indicating our model is well-tuned and not overfitting."</a:t>
            </a:r>
            <a:endParaRPr sz="1200">
              <a:solidFill>
                <a:srgbClr val="0D0D0D"/>
              </a:solidFill>
              <a:highlight>
                <a:srgbClr val="FFFFFF"/>
              </a:highlight>
              <a:latin typeface="Roboto"/>
              <a:ea typeface="Roboto"/>
              <a:cs typeface="Roboto"/>
              <a:sym typeface="Roboto"/>
            </a:endParaRPr>
          </a:p>
          <a:p>
            <a:pPr indent="-287655" lvl="0" marL="457200" rtl="0" algn="l">
              <a:spcBef>
                <a:spcPts val="0"/>
              </a:spcBef>
              <a:spcAft>
                <a:spcPts val="0"/>
              </a:spcAft>
              <a:buClr>
                <a:srgbClr val="0D0D0D"/>
              </a:buClr>
              <a:buSzPct val="100000"/>
              <a:buFont typeface="Roboto"/>
              <a:buChar char="●"/>
            </a:pPr>
            <a:r>
              <a:rPr lang="pt-BR" sz="1200">
                <a:solidFill>
                  <a:srgbClr val="0D0D0D"/>
                </a:solidFill>
                <a:highlight>
                  <a:srgbClr val="FFFFFF"/>
                </a:highlight>
                <a:latin typeface="Roboto"/>
                <a:ea typeface="Roboto"/>
                <a:cs typeface="Roboto"/>
                <a:sym typeface="Roboto"/>
              </a:rPr>
              <a:t>The model's training process, scheduled for 10 epochs, ceased after 6 due to the EarlyStopping callback, which halts training if the validation loss fails to improve for a given number of epochs. Despite some fluctuations, the high training accuracy and the close tracking of validation accuracy suggest good generalization without overfitting.</a:t>
            </a:r>
            <a:endParaRPr sz="1200">
              <a:solidFill>
                <a:srgbClr val="0D0D0D"/>
              </a:solidFill>
              <a:highlight>
                <a:srgbClr val="FFFFFF"/>
              </a:highlight>
              <a:latin typeface="Roboto"/>
              <a:ea typeface="Roboto"/>
              <a:cs typeface="Roboto"/>
              <a:sym typeface="Roboto"/>
            </a:endParaRPr>
          </a:p>
          <a:p>
            <a:pPr indent="-287655" lvl="0" marL="457200" rtl="0" algn="l">
              <a:spcBef>
                <a:spcPts val="0"/>
              </a:spcBef>
              <a:spcAft>
                <a:spcPts val="0"/>
              </a:spcAft>
              <a:buClr>
                <a:srgbClr val="0D0D0D"/>
              </a:buClr>
              <a:buSzPct val="100000"/>
              <a:buFont typeface="Roboto"/>
              <a:buChar char="●"/>
            </a:pPr>
            <a:r>
              <a:rPr lang="pt-BR" sz="1200">
                <a:solidFill>
                  <a:srgbClr val="0D0D0D"/>
                </a:solidFill>
                <a:highlight>
                  <a:srgbClr val="FFFFFF"/>
                </a:highlight>
                <a:latin typeface="Roboto"/>
                <a:ea typeface="Roboto"/>
                <a:cs typeface="Roboto"/>
                <a:sym typeface="Roboto"/>
              </a:rPr>
              <a:t>The slight fluctuations in validation loss suggest that while the model is generally robust, further fine-tuning or additional data might help stabilize and improve its performance.</a:t>
            </a:r>
            <a:endParaRPr sz="1200">
              <a:solidFill>
                <a:srgbClr val="0D0D0D"/>
              </a:solidFill>
              <a:highlight>
                <a:srgbClr val="FFFFFF"/>
              </a:highlight>
              <a:latin typeface="Roboto"/>
              <a:ea typeface="Roboto"/>
              <a:cs typeface="Roboto"/>
              <a:sym typeface="Roboto"/>
            </a:endParaRPr>
          </a:p>
          <a:p>
            <a:pPr indent="0" lvl="0" marL="0" rtl="0" algn="l">
              <a:spcBef>
                <a:spcPts val="1200"/>
              </a:spcBef>
              <a:spcAft>
                <a:spcPts val="0"/>
              </a:spcAft>
              <a:buNone/>
            </a:pPr>
            <a:r>
              <a:t/>
            </a:r>
            <a:endParaRPr sz="1200">
              <a:solidFill>
                <a:srgbClr val="0D0D0D"/>
              </a:solidFill>
              <a:highlight>
                <a:srgbClr val="FFFFFF"/>
              </a:highlight>
              <a:latin typeface="Roboto"/>
              <a:ea typeface="Roboto"/>
              <a:cs typeface="Roboto"/>
              <a:sym typeface="Roboto"/>
            </a:endParaRPr>
          </a:p>
          <a:p>
            <a:pPr indent="0" lvl="0" marL="0" rtl="0" algn="l">
              <a:spcBef>
                <a:spcPts val="1200"/>
              </a:spcBef>
              <a:spcAft>
                <a:spcPts val="0"/>
              </a:spcAft>
              <a:buNone/>
            </a:pPr>
            <a:r>
              <a:rPr b="1" lang="pt-BR" sz="1600">
                <a:solidFill>
                  <a:srgbClr val="0D0D0D"/>
                </a:solidFill>
                <a:highlight>
                  <a:srgbClr val="FFFFFF"/>
                </a:highlight>
                <a:latin typeface="Roboto"/>
                <a:ea typeface="Roboto"/>
                <a:cs typeface="Roboto"/>
                <a:sym typeface="Roboto"/>
              </a:rPr>
              <a:t>Conclusion</a:t>
            </a:r>
            <a:endParaRPr b="1" sz="1600">
              <a:solidFill>
                <a:srgbClr val="0D0D0D"/>
              </a:solidFill>
              <a:highlight>
                <a:srgbClr val="FFFFFF"/>
              </a:highlight>
              <a:latin typeface="Roboto"/>
              <a:ea typeface="Roboto"/>
              <a:cs typeface="Roboto"/>
              <a:sym typeface="Roboto"/>
            </a:endParaRPr>
          </a:p>
          <a:p>
            <a:pPr indent="0" lvl="0" marL="0" rtl="0" algn="l">
              <a:spcBef>
                <a:spcPts val="1200"/>
              </a:spcBef>
              <a:spcAft>
                <a:spcPts val="0"/>
              </a:spcAft>
              <a:buNone/>
            </a:pPr>
            <a:r>
              <a:rPr lang="pt-BR" sz="1200">
                <a:solidFill>
                  <a:srgbClr val="0D0D0D"/>
                </a:solidFill>
                <a:highlight>
                  <a:srgbClr val="FFFFFF"/>
                </a:highlight>
                <a:latin typeface="Roboto"/>
                <a:ea typeface="Roboto"/>
                <a:cs typeface="Roboto"/>
                <a:sym typeface="Roboto"/>
              </a:rPr>
              <a:t>In conclusion, our adapted VGG16 model demonstrates excellent potential for accurately classifying bird species from images. The combination of a strong architectural foundation and smart training strategies like callbacks has positioned us well to tackle this challenging task.</a:t>
            </a:r>
            <a:endParaRPr sz="1200">
              <a:solidFill>
                <a:srgbClr val="0D0D0D"/>
              </a:solidFill>
              <a:highlight>
                <a:srgbClr val="FFFFFF"/>
              </a:highlight>
            </a:endParaRPr>
          </a:p>
          <a:p>
            <a:pPr indent="0" lvl="0" marL="0" rtl="0" algn="l">
              <a:spcBef>
                <a:spcPts val="1200"/>
              </a:spcBef>
              <a:spcAft>
                <a:spcPts val="1200"/>
              </a:spcAft>
              <a:buNone/>
            </a:pPr>
            <a:r>
              <a:t/>
            </a:r>
            <a:endParaRPr/>
          </a:p>
        </p:txBody>
      </p:sp>
      <p:pic>
        <p:nvPicPr>
          <p:cNvPr id="147" name="Google Shape;147;p24"/>
          <p:cNvPicPr preferRelativeResize="0"/>
          <p:nvPr/>
        </p:nvPicPr>
        <p:blipFill>
          <a:blip r:embed="rId3">
            <a:alphaModFix/>
          </a:blip>
          <a:stretch>
            <a:fillRect/>
          </a:stretch>
        </p:blipFill>
        <p:spPr>
          <a:xfrm>
            <a:off x="0" y="1482375"/>
            <a:ext cx="4572000" cy="20866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5"/>
          <p:cNvSpPr txBox="1"/>
          <p:nvPr>
            <p:ph type="title"/>
          </p:nvPr>
        </p:nvSpPr>
        <p:spPr>
          <a:xfrm>
            <a:off x="311700" y="2029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t-BR"/>
              <a:t>Model Saving &amp; </a:t>
            </a:r>
            <a:r>
              <a:rPr lang="pt-BR"/>
              <a:t>Predictio</a:t>
            </a:r>
            <a:r>
              <a:rPr lang="pt-BR">
                <a:solidFill>
                  <a:srgbClr val="20124D"/>
                </a:solidFill>
              </a:rPr>
              <a:t>n</a:t>
            </a:r>
            <a:endParaRPr>
              <a:solidFill>
                <a:srgbClr val="20124D"/>
              </a:solidFill>
            </a:endParaRPr>
          </a:p>
        </p:txBody>
      </p:sp>
      <p:sp>
        <p:nvSpPr>
          <p:cNvPr id="153" name="Google Shape;153;p25"/>
          <p:cNvSpPr txBox="1"/>
          <p:nvPr>
            <p:ph idx="1" type="body"/>
          </p:nvPr>
        </p:nvSpPr>
        <p:spPr>
          <a:xfrm>
            <a:off x="282350" y="836450"/>
            <a:ext cx="8520600" cy="4101600"/>
          </a:xfrm>
          <a:prstGeom prst="rect">
            <a:avLst/>
          </a:prstGeom>
        </p:spPr>
        <p:txBody>
          <a:bodyPr anchorCtr="0" anchor="t" bIns="91425" lIns="91425" spcFirstLastPara="1" rIns="91425" wrap="square" tIns="91425">
            <a:normAutofit/>
          </a:bodyPr>
          <a:lstStyle/>
          <a:p>
            <a:pPr indent="-311150" lvl="0" marL="457200" rtl="0" algn="l">
              <a:lnSpc>
                <a:spcPct val="100000"/>
              </a:lnSpc>
              <a:spcBef>
                <a:spcPts val="0"/>
              </a:spcBef>
              <a:spcAft>
                <a:spcPts val="0"/>
              </a:spcAft>
              <a:buClr>
                <a:schemeClr val="lt1"/>
              </a:buClr>
              <a:buSzPts val="1300"/>
              <a:buChar char="●"/>
            </a:pPr>
            <a:r>
              <a:rPr lang="pt-BR">
                <a:solidFill>
                  <a:schemeClr val="lt1"/>
                </a:solidFill>
              </a:rPr>
              <a:t>“</a:t>
            </a:r>
            <a:r>
              <a:rPr i="1" lang="pt-BR">
                <a:solidFill>
                  <a:schemeClr val="lt1"/>
                </a:solidFill>
              </a:rPr>
              <a:t>model.save('New_model.h5')</a:t>
            </a:r>
            <a:r>
              <a:rPr lang="pt-BR">
                <a:solidFill>
                  <a:schemeClr val="lt1"/>
                </a:solidFill>
              </a:rPr>
              <a:t>”</a:t>
            </a:r>
            <a:endParaRPr>
              <a:solidFill>
                <a:schemeClr val="lt1"/>
              </a:solidFill>
            </a:endParaRPr>
          </a:p>
          <a:p>
            <a:pPr indent="-311150" lvl="0" marL="457200" rtl="0" algn="l">
              <a:lnSpc>
                <a:spcPct val="100000"/>
              </a:lnSpc>
              <a:spcBef>
                <a:spcPts val="0"/>
              </a:spcBef>
              <a:spcAft>
                <a:spcPts val="0"/>
              </a:spcAft>
              <a:buClr>
                <a:schemeClr val="lt1"/>
              </a:buClr>
              <a:buSzPts val="1300"/>
              <a:buChar char="●"/>
            </a:pPr>
            <a:r>
              <a:rPr lang="pt-BR">
                <a:solidFill>
                  <a:schemeClr val="lt1"/>
                </a:solidFill>
              </a:rPr>
              <a:t>HDF5 format (Python’s librar</a:t>
            </a:r>
            <a:r>
              <a:rPr lang="pt-BR">
                <a:solidFill>
                  <a:schemeClr val="lt1"/>
                </a:solidFill>
              </a:rPr>
              <a:t>y: </a:t>
            </a:r>
            <a:r>
              <a:rPr i="1" lang="pt-BR">
                <a:solidFill>
                  <a:schemeClr val="lt1"/>
                </a:solidFill>
              </a:rPr>
              <a:t>h5py</a:t>
            </a:r>
            <a:r>
              <a:rPr lang="pt-BR">
                <a:solidFill>
                  <a:schemeClr val="lt1"/>
                </a:solidFill>
              </a:rPr>
              <a:t>) </a:t>
            </a:r>
            <a:endParaRPr>
              <a:solidFill>
                <a:schemeClr val="lt1"/>
              </a:solidFill>
            </a:endParaRPr>
          </a:p>
          <a:p>
            <a:pPr indent="-311150" lvl="0" marL="457200" rtl="0" algn="l">
              <a:lnSpc>
                <a:spcPct val="100000"/>
              </a:lnSpc>
              <a:spcBef>
                <a:spcPts val="0"/>
              </a:spcBef>
              <a:spcAft>
                <a:spcPts val="0"/>
              </a:spcAft>
              <a:buClr>
                <a:schemeClr val="lt1"/>
              </a:buClr>
              <a:buSzPts val="1300"/>
              <a:buChar char="●"/>
            </a:pPr>
            <a:r>
              <a:rPr lang="pt-BR">
                <a:solidFill>
                  <a:schemeClr val="lt1"/>
                </a:solidFill>
              </a:rPr>
              <a:t>Warning was ignored</a:t>
            </a:r>
            <a:endParaRPr>
              <a:solidFill>
                <a:schemeClr val="lt1"/>
              </a:solidFill>
            </a:endParaRPr>
          </a:p>
          <a:p>
            <a:pPr indent="-311150" lvl="0" marL="457200" rtl="0" algn="l">
              <a:lnSpc>
                <a:spcPct val="100000"/>
              </a:lnSpc>
              <a:spcBef>
                <a:spcPts val="1200"/>
              </a:spcBef>
              <a:spcAft>
                <a:spcPts val="0"/>
              </a:spcAft>
              <a:buClr>
                <a:schemeClr val="lt1"/>
              </a:buClr>
              <a:buSzPts val="1300"/>
              <a:buChar char="●"/>
            </a:pPr>
            <a:r>
              <a:rPr i="1" lang="pt-BR">
                <a:solidFill>
                  <a:schemeClr val="lt1"/>
                </a:solidFill>
              </a:rPr>
              <a:t>“</a:t>
            </a:r>
            <a:r>
              <a:rPr i="1" lang="pt-BR">
                <a:solidFill>
                  <a:schemeClr val="lt1"/>
                </a:solidFill>
              </a:rPr>
              <a:t>New_model.h5” </a:t>
            </a:r>
            <a:r>
              <a:rPr lang="pt-BR">
                <a:solidFill>
                  <a:schemeClr val="lt1"/>
                </a:solidFill>
              </a:rPr>
              <a:t>l</a:t>
            </a:r>
            <a:r>
              <a:rPr lang="pt-BR">
                <a:solidFill>
                  <a:schemeClr val="lt1"/>
                </a:solidFill>
              </a:rPr>
              <a:t>oaded with “tf.keras.models.lo</a:t>
            </a:r>
            <a:r>
              <a:rPr lang="pt-BR">
                <a:solidFill>
                  <a:srgbClr val="20124D"/>
                </a:solidFill>
              </a:rPr>
              <a:t>ad_model”</a:t>
            </a:r>
            <a:endParaRPr>
              <a:solidFill>
                <a:srgbClr val="20124D"/>
              </a:solidFill>
            </a:endParaRPr>
          </a:p>
          <a:p>
            <a:pPr indent="-311150" lvl="0" marL="457200" rtl="0" algn="l">
              <a:lnSpc>
                <a:spcPct val="100000"/>
              </a:lnSpc>
              <a:spcBef>
                <a:spcPts val="0"/>
              </a:spcBef>
              <a:spcAft>
                <a:spcPts val="0"/>
              </a:spcAft>
              <a:buClr>
                <a:schemeClr val="lt1"/>
              </a:buClr>
              <a:buSzPts val="1300"/>
              <a:buChar char="●"/>
            </a:pPr>
            <a:r>
              <a:rPr lang="pt-BR">
                <a:solidFill>
                  <a:schemeClr val="lt1"/>
                </a:solidFill>
              </a:rPr>
              <a:t>Test generator created with “flow_from_director</a:t>
            </a:r>
            <a:r>
              <a:rPr lang="pt-BR">
                <a:solidFill>
                  <a:srgbClr val="20124D"/>
                </a:solidFill>
              </a:rPr>
              <a:t>y”</a:t>
            </a:r>
            <a:endParaRPr>
              <a:solidFill>
                <a:srgbClr val="20124D"/>
              </a:solidFill>
            </a:endParaRPr>
          </a:p>
          <a:p>
            <a:pPr indent="0" lvl="0" marL="914400" rtl="0" algn="l">
              <a:lnSpc>
                <a:spcPct val="30000"/>
              </a:lnSpc>
              <a:spcBef>
                <a:spcPts val="1200"/>
              </a:spcBef>
              <a:spcAft>
                <a:spcPts val="0"/>
              </a:spcAft>
              <a:buNone/>
            </a:pPr>
            <a:r>
              <a:rPr lang="pt-BR">
                <a:solidFill>
                  <a:schemeClr val="lt1"/>
                </a:solidFill>
              </a:rPr>
              <a:t>test data</a:t>
            </a:r>
            <a:endParaRPr>
              <a:solidFill>
                <a:schemeClr val="lt1"/>
              </a:solidFill>
            </a:endParaRPr>
          </a:p>
          <a:p>
            <a:pPr indent="0" lvl="0" marL="914400" rtl="0" algn="l">
              <a:lnSpc>
                <a:spcPct val="30000"/>
              </a:lnSpc>
              <a:spcBef>
                <a:spcPts val="1200"/>
              </a:spcBef>
              <a:spcAft>
                <a:spcPts val="0"/>
              </a:spcAft>
              <a:buNone/>
            </a:pPr>
            <a:r>
              <a:rPr lang="pt-BR">
                <a:solidFill>
                  <a:schemeClr val="lt1"/>
                </a:solidFill>
              </a:rPr>
              <a:t>target_size: 224, 224 (for VGG16 model)</a:t>
            </a:r>
            <a:endParaRPr>
              <a:solidFill>
                <a:schemeClr val="lt1"/>
              </a:solidFill>
            </a:endParaRPr>
          </a:p>
          <a:p>
            <a:pPr indent="0" lvl="0" marL="914400" rtl="0" algn="l">
              <a:lnSpc>
                <a:spcPct val="30000"/>
              </a:lnSpc>
              <a:spcBef>
                <a:spcPts val="1200"/>
              </a:spcBef>
              <a:spcAft>
                <a:spcPts val="0"/>
              </a:spcAft>
              <a:buNone/>
            </a:pPr>
            <a:r>
              <a:rPr lang="pt-BR">
                <a:solidFill>
                  <a:schemeClr val="lt1"/>
                </a:solidFill>
              </a:rPr>
              <a:t>batch_size= 32</a:t>
            </a:r>
            <a:endParaRPr>
              <a:solidFill>
                <a:schemeClr val="lt1"/>
              </a:solidFill>
            </a:endParaRPr>
          </a:p>
          <a:p>
            <a:pPr indent="0" lvl="0" marL="914400" rtl="0" algn="l">
              <a:lnSpc>
                <a:spcPct val="30000"/>
              </a:lnSpc>
              <a:spcBef>
                <a:spcPts val="1200"/>
              </a:spcBef>
              <a:spcAft>
                <a:spcPts val="0"/>
              </a:spcAft>
              <a:buNone/>
            </a:pPr>
            <a:r>
              <a:rPr lang="pt-BR">
                <a:solidFill>
                  <a:schemeClr val="lt1"/>
                </a:solidFill>
              </a:rPr>
              <a:t>class_mode= categorical</a:t>
            </a:r>
            <a:endParaRPr>
              <a:solidFill>
                <a:schemeClr val="lt1"/>
              </a:solidFill>
            </a:endParaRPr>
          </a:p>
          <a:p>
            <a:pPr indent="0" lvl="0" marL="457200" rtl="0" algn="l">
              <a:lnSpc>
                <a:spcPct val="30000"/>
              </a:lnSpc>
              <a:spcBef>
                <a:spcPts val="1200"/>
              </a:spcBef>
              <a:spcAft>
                <a:spcPts val="0"/>
              </a:spcAft>
              <a:buNone/>
            </a:pPr>
            <a:r>
              <a:t/>
            </a:r>
            <a:endParaRPr sz="100">
              <a:solidFill>
                <a:schemeClr val="lt1"/>
              </a:solidFill>
            </a:endParaRPr>
          </a:p>
          <a:p>
            <a:pPr indent="-311150" lvl="0" marL="457200" rtl="0" algn="l">
              <a:lnSpc>
                <a:spcPct val="30000"/>
              </a:lnSpc>
              <a:spcBef>
                <a:spcPts val="1200"/>
              </a:spcBef>
              <a:spcAft>
                <a:spcPts val="0"/>
              </a:spcAft>
              <a:buClr>
                <a:schemeClr val="lt1"/>
              </a:buClr>
              <a:buSzPts val="1300"/>
              <a:buChar char="●"/>
            </a:pPr>
            <a:r>
              <a:rPr lang="pt-BR">
                <a:solidFill>
                  <a:schemeClr val="lt1"/>
                </a:solidFill>
              </a:rPr>
              <a:t>Evaluation performed with “.evaluate”</a:t>
            </a:r>
            <a:endParaRPr>
              <a:solidFill>
                <a:schemeClr val="lt1"/>
              </a:solidFill>
            </a:endParaRPr>
          </a:p>
          <a:p>
            <a:pPr indent="0" lvl="0" marL="457200" rtl="0" algn="l">
              <a:lnSpc>
                <a:spcPct val="30000"/>
              </a:lnSpc>
              <a:spcBef>
                <a:spcPts val="1200"/>
              </a:spcBef>
              <a:spcAft>
                <a:spcPts val="1200"/>
              </a:spcAft>
              <a:buNone/>
            </a:pPr>
            <a:r>
              <a:t/>
            </a:r>
            <a:endParaRPr>
              <a:solidFill>
                <a:schemeClr val="lt1"/>
              </a:solidFill>
            </a:endParaRPr>
          </a:p>
        </p:txBody>
      </p:sp>
      <p:pic>
        <p:nvPicPr>
          <p:cNvPr id="154" name="Google Shape;154;p25"/>
          <p:cNvPicPr preferRelativeResize="0"/>
          <p:nvPr/>
        </p:nvPicPr>
        <p:blipFill>
          <a:blip r:embed="rId3">
            <a:alphaModFix/>
          </a:blip>
          <a:stretch>
            <a:fillRect/>
          </a:stretch>
        </p:blipFill>
        <p:spPr>
          <a:xfrm>
            <a:off x="794888" y="3892013"/>
            <a:ext cx="5895975" cy="8667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6"/>
          <p:cNvSpPr txBox="1"/>
          <p:nvPr>
            <p:ph idx="1" type="body"/>
          </p:nvPr>
        </p:nvSpPr>
        <p:spPr>
          <a:xfrm>
            <a:off x="311700" y="212775"/>
            <a:ext cx="8520600" cy="4356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pt-BR">
                <a:solidFill>
                  <a:schemeClr val="lt1"/>
                </a:solidFill>
              </a:rPr>
              <a:t>Functions:</a:t>
            </a:r>
            <a:endParaRPr>
              <a:solidFill>
                <a:schemeClr val="lt1"/>
              </a:solidFill>
            </a:endParaRPr>
          </a:p>
          <a:p>
            <a:pPr indent="-311150" lvl="0" marL="457200" rtl="0" algn="l">
              <a:spcBef>
                <a:spcPts val="1200"/>
              </a:spcBef>
              <a:spcAft>
                <a:spcPts val="0"/>
              </a:spcAft>
              <a:buClr>
                <a:schemeClr val="lt1"/>
              </a:buClr>
              <a:buSzPts val="1300"/>
              <a:buChar char="●"/>
            </a:pPr>
            <a:r>
              <a:rPr lang="pt-BR">
                <a:solidFill>
                  <a:schemeClr val="lt1"/>
                </a:solidFill>
              </a:rPr>
              <a:t>“index_images_by_class”: </a:t>
            </a:r>
            <a:endParaRPr>
              <a:solidFill>
                <a:schemeClr val="lt1"/>
              </a:solidFill>
            </a:endParaRPr>
          </a:p>
          <a:p>
            <a:pPr indent="-298450" lvl="1" marL="914400" rtl="0" algn="l">
              <a:spcBef>
                <a:spcPts val="0"/>
              </a:spcBef>
              <a:spcAft>
                <a:spcPts val="0"/>
              </a:spcAft>
              <a:buClr>
                <a:schemeClr val="lt1"/>
              </a:buClr>
              <a:buSzPts val="1100"/>
              <a:buChar char="○"/>
            </a:pPr>
            <a:r>
              <a:rPr lang="pt-BR">
                <a:solidFill>
                  <a:schemeClr val="lt1"/>
                </a:solidFill>
              </a:rPr>
              <a:t>argument: directory</a:t>
            </a:r>
            <a:endParaRPr>
              <a:solidFill>
                <a:schemeClr val="lt1"/>
              </a:solidFill>
            </a:endParaRPr>
          </a:p>
          <a:p>
            <a:pPr indent="-298450" lvl="1" marL="914400" rtl="0" algn="l">
              <a:spcBef>
                <a:spcPts val="0"/>
              </a:spcBef>
              <a:spcAft>
                <a:spcPts val="0"/>
              </a:spcAft>
              <a:buClr>
                <a:schemeClr val="lt1"/>
              </a:buClr>
              <a:buSzPts val="1100"/>
              <a:buChar char="○"/>
            </a:pPr>
            <a:r>
              <a:rPr lang="pt-BR">
                <a:solidFill>
                  <a:schemeClr val="lt1"/>
                </a:solidFill>
              </a:rPr>
              <a:t>called for “valid_dir”</a:t>
            </a:r>
            <a:endParaRPr>
              <a:solidFill>
                <a:schemeClr val="lt1"/>
              </a:solidFill>
            </a:endParaRPr>
          </a:p>
          <a:p>
            <a:pPr indent="-298450" lvl="1" marL="914400" rtl="0" algn="l">
              <a:spcBef>
                <a:spcPts val="0"/>
              </a:spcBef>
              <a:spcAft>
                <a:spcPts val="0"/>
              </a:spcAft>
              <a:buClr>
                <a:schemeClr val="lt1"/>
              </a:buClr>
              <a:buSzPts val="1100"/>
              <a:buChar char="○"/>
            </a:pPr>
            <a:r>
              <a:rPr lang="pt-BR">
                <a:solidFill>
                  <a:schemeClr val="lt1"/>
                </a:solidFill>
              </a:rPr>
              <a:t>indexes images by class</a:t>
            </a:r>
            <a:endParaRPr sz="1200">
              <a:solidFill>
                <a:schemeClr val="lt1"/>
              </a:solidFill>
              <a:latin typeface="Roboto"/>
              <a:ea typeface="Roboto"/>
              <a:cs typeface="Roboto"/>
              <a:sym typeface="Roboto"/>
            </a:endParaRPr>
          </a:p>
          <a:p>
            <a:pPr indent="-304800" lvl="1" marL="914400" rtl="0" algn="l">
              <a:spcBef>
                <a:spcPts val="0"/>
              </a:spcBef>
              <a:spcAft>
                <a:spcPts val="0"/>
              </a:spcAft>
              <a:buClr>
                <a:schemeClr val="lt1"/>
              </a:buClr>
              <a:buSzPts val="1200"/>
              <a:buFont typeface="Roboto"/>
              <a:buChar char="○"/>
            </a:pPr>
            <a:r>
              <a:rPr lang="pt-BR">
                <a:solidFill>
                  <a:schemeClr val="lt1"/>
                </a:solidFill>
              </a:rPr>
              <a:t>stores in {}</a:t>
            </a:r>
            <a:endParaRPr sz="1200">
              <a:solidFill>
                <a:schemeClr val="lt1"/>
              </a:solidFill>
              <a:latin typeface="Roboto"/>
              <a:ea typeface="Roboto"/>
              <a:cs typeface="Roboto"/>
              <a:sym typeface="Roboto"/>
            </a:endParaRPr>
          </a:p>
          <a:p>
            <a:pPr indent="-311150" lvl="0" marL="457200" rtl="0" algn="l">
              <a:spcBef>
                <a:spcPts val="0"/>
              </a:spcBef>
              <a:spcAft>
                <a:spcPts val="0"/>
              </a:spcAft>
              <a:buClr>
                <a:schemeClr val="lt1"/>
              </a:buClr>
              <a:buSzPts val="1300"/>
              <a:buChar char="●"/>
            </a:pPr>
            <a:r>
              <a:rPr lang="pt-BR">
                <a:solidFill>
                  <a:schemeClr val="lt1"/>
                </a:solidFill>
              </a:rPr>
              <a:t>“load_model_and_predict”:</a:t>
            </a:r>
            <a:endParaRPr>
              <a:solidFill>
                <a:schemeClr val="lt1"/>
              </a:solidFill>
            </a:endParaRPr>
          </a:p>
          <a:p>
            <a:pPr indent="-298450" lvl="1" marL="914400" rtl="0" algn="l">
              <a:spcBef>
                <a:spcPts val="0"/>
              </a:spcBef>
              <a:spcAft>
                <a:spcPts val="0"/>
              </a:spcAft>
              <a:buClr>
                <a:schemeClr val="lt1"/>
              </a:buClr>
              <a:buSzPts val="1100"/>
              <a:buChar char="○"/>
            </a:pPr>
            <a:r>
              <a:rPr lang="pt-BR">
                <a:solidFill>
                  <a:schemeClr val="lt1"/>
                </a:solidFill>
              </a:rPr>
              <a:t>3 </a:t>
            </a:r>
            <a:r>
              <a:rPr lang="pt-BR">
                <a:solidFill>
                  <a:schemeClr val="lt1"/>
                </a:solidFill>
              </a:rPr>
              <a:t>args (load trained model, image path, class na</a:t>
            </a:r>
            <a:r>
              <a:rPr lang="pt-BR">
                <a:solidFill>
                  <a:srgbClr val="073763"/>
                </a:solidFill>
              </a:rPr>
              <a:t>mes)</a:t>
            </a:r>
            <a:endParaRPr>
              <a:solidFill>
                <a:srgbClr val="073763"/>
              </a:solidFill>
            </a:endParaRPr>
          </a:p>
          <a:p>
            <a:pPr indent="-298450" lvl="1" marL="914400" rtl="0" algn="l">
              <a:spcBef>
                <a:spcPts val="0"/>
              </a:spcBef>
              <a:spcAft>
                <a:spcPts val="0"/>
              </a:spcAft>
              <a:buClr>
                <a:schemeClr val="lt1"/>
              </a:buClr>
              <a:buSzPts val="1100"/>
              <a:buChar char="○"/>
            </a:pPr>
            <a:r>
              <a:rPr lang="pt-BR">
                <a:solidFill>
                  <a:schemeClr val="lt1"/>
                </a:solidFill>
              </a:rPr>
              <a:t>called for the “chosen</a:t>
            </a:r>
            <a:r>
              <a:rPr lang="pt-BR">
                <a:solidFill>
                  <a:schemeClr val="lt1"/>
                </a:solidFill>
              </a:rPr>
              <a:t>_class”</a:t>
            </a:r>
            <a:endParaRPr>
              <a:solidFill>
                <a:schemeClr val="lt1"/>
              </a:solidFill>
            </a:endParaRPr>
          </a:p>
          <a:p>
            <a:pPr indent="-298450" lvl="1" marL="914400" rtl="0" algn="l">
              <a:spcBef>
                <a:spcPts val="0"/>
              </a:spcBef>
              <a:spcAft>
                <a:spcPts val="0"/>
              </a:spcAft>
              <a:buClr>
                <a:schemeClr val="lt1"/>
              </a:buClr>
              <a:buSzPts val="1100"/>
              <a:buChar char="○"/>
            </a:pPr>
            <a:r>
              <a:rPr lang="pt-BR">
                <a:solidFill>
                  <a:schemeClr val="lt1"/>
                </a:solidFill>
              </a:rPr>
              <a:t>prediction: </a:t>
            </a:r>
            <a:r>
              <a:rPr lang="pt-BR">
                <a:solidFill>
                  <a:schemeClr val="lt1"/>
                </a:solidFill>
              </a:rPr>
              <a:t>highest </a:t>
            </a:r>
            <a:r>
              <a:rPr lang="pt-BR">
                <a:solidFill>
                  <a:schemeClr val="lt1"/>
                </a:solidFill>
              </a:rPr>
              <a:t>probability (argmax)</a:t>
            </a:r>
            <a:endParaRPr>
              <a:solidFill>
                <a:schemeClr val="lt1"/>
              </a:solidFill>
            </a:endParaRPr>
          </a:p>
          <a:p>
            <a:pPr indent="0" lvl="0" marL="0" rtl="0" algn="l">
              <a:spcBef>
                <a:spcPts val="1200"/>
              </a:spcBef>
              <a:spcAft>
                <a:spcPts val="1200"/>
              </a:spcAft>
              <a:buNone/>
            </a:pPr>
            <a:r>
              <a:t/>
            </a:r>
            <a:endParaRPr/>
          </a:p>
        </p:txBody>
      </p:sp>
      <p:pic>
        <p:nvPicPr>
          <p:cNvPr id="160" name="Google Shape;160;p26"/>
          <p:cNvPicPr preferRelativeResize="0"/>
          <p:nvPr/>
        </p:nvPicPr>
        <p:blipFill>
          <a:blip r:embed="rId3">
            <a:alphaModFix/>
          </a:blip>
          <a:stretch>
            <a:fillRect/>
          </a:stretch>
        </p:blipFill>
        <p:spPr>
          <a:xfrm>
            <a:off x="311688" y="3677675"/>
            <a:ext cx="7267575" cy="1295400"/>
          </a:xfrm>
          <a:prstGeom prst="rect">
            <a:avLst/>
          </a:prstGeom>
          <a:noFill/>
          <a:ln>
            <a:noFill/>
          </a:ln>
        </p:spPr>
      </p:pic>
      <p:pic>
        <p:nvPicPr>
          <p:cNvPr id="161" name="Google Shape;161;p26"/>
          <p:cNvPicPr preferRelativeResize="0"/>
          <p:nvPr/>
        </p:nvPicPr>
        <p:blipFill>
          <a:blip r:embed="rId4">
            <a:alphaModFix/>
          </a:blip>
          <a:stretch>
            <a:fillRect/>
          </a:stretch>
        </p:blipFill>
        <p:spPr>
          <a:xfrm>
            <a:off x="5693800" y="260600"/>
            <a:ext cx="2568377" cy="2690675"/>
          </a:xfrm>
          <a:prstGeom prst="rect">
            <a:avLst/>
          </a:prstGeom>
          <a:noFill/>
          <a:ln>
            <a:noFill/>
          </a:ln>
        </p:spPr>
      </p:pic>
      <p:pic>
        <p:nvPicPr>
          <p:cNvPr id="162" name="Google Shape;162;p26"/>
          <p:cNvPicPr preferRelativeResize="0"/>
          <p:nvPr/>
        </p:nvPicPr>
        <p:blipFill>
          <a:blip r:embed="rId5">
            <a:alphaModFix/>
          </a:blip>
          <a:stretch>
            <a:fillRect/>
          </a:stretch>
        </p:blipFill>
        <p:spPr>
          <a:xfrm>
            <a:off x="762163" y="2679625"/>
            <a:ext cx="4810125" cy="628650"/>
          </a:xfrm>
          <a:prstGeom prst="rect">
            <a:avLst/>
          </a:prstGeom>
          <a:noFill/>
          <a:ln>
            <a:noFill/>
          </a:ln>
        </p:spPr>
      </p:pic>
      <p:cxnSp>
        <p:nvCxnSpPr>
          <p:cNvPr id="163" name="Google Shape;163;p26"/>
          <p:cNvCxnSpPr/>
          <p:nvPr/>
        </p:nvCxnSpPr>
        <p:spPr>
          <a:xfrm flipH="1">
            <a:off x="3323700" y="2428675"/>
            <a:ext cx="858600" cy="557700"/>
          </a:xfrm>
          <a:prstGeom prst="straightConnector1">
            <a:avLst/>
          </a:prstGeom>
          <a:noFill/>
          <a:ln cap="flat" cmpd="sng" w="9525">
            <a:solidFill>
              <a:srgbClr val="00FFFF"/>
            </a:solidFill>
            <a:prstDash val="solid"/>
            <a:round/>
            <a:headEnd len="med" w="med" type="none"/>
            <a:tailEnd len="med" w="med" type="triangle"/>
          </a:ln>
        </p:spPr>
      </p:cxnSp>
      <p:cxnSp>
        <p:nvCxnSpPr>
          <p:cNvPr id="164" name="Google Shape;164;p26"/>
          <p:cNvCxnSpPr/>
          <p:nvPr/>
        </p:nvCxnSpPr>
        <p:spPr>
          <a:xfrm flipH="1" rot="10800000">
            <a:off x="3734725" y="2964275"/>
            <a:ext cx="2032500" cy="1584900"/>
          </a:xfrm>
          <a:prstGeom prst="straightConnector1">
            <a:avLst/>
          </a:prstGeom>
          <a:noFill/>
          <a:ln cap="flat" cmpd="sng" w="9525">
            <a:solidFill>
              <a:srgbClr val="00FF00"/>
            </a:solidFill>
            <a:prstDash val="solid"/>
            <a:round/>
            <a:headEnd len="med" w="med" type="none"/>
            <a:tailEnd len="med" w="med" type="triangl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4"/>
          <p:cNvSpPr txBox="1"/>
          <p:nvPr>
            <p:ph type="ctrTitle"/>
          </p:nvPr>
        </p:nvSpPr>
        <p:spPr>
          <a:xfrm>
            <a:off x="204950" y="676650"/>
            <a:ext cx="8520600" cy="1130700"/>
          </a:xfrm>
          <a:prstGeom prst="rect">
            <a:avLst/>
          </a:prstGeom>
        </p:spPr>
        <p:txBody>
          <a:bodyPr anchorCtr="0" anchor="t" bIns="91425" lIns="91425" spcFirstLastPara="1" rIns="91425" wrap="square" tIns="91425">
            <a:normAutofit fontScale="90000"/>
          </a:bodyPr>
          <a:lstStyle/>
          <a:p>
            <a:pPr indent="0" lvl="0" marL="0" rtl="0" algn="l">
              <a:lnSpc>
                <a:spcPct val="160000"/>
              </a:lnSpc>
              <a:spcBef>
                <a:spcPts val="1400"/>
              </a:spcBef>
              <a:spcAft>
                <a:spcPts val="0"/>
              </a:spcAft>
              <a:buClr>
                <a:schemeClr val="dk1"/>
              </a:buClr>
              <a:buSzPct val="66666"/>
              <a:buFont typeface="Arial"/>
              <a:buNone/>
            </a:pPr>
            <a:r>
              <a:rPr b="1" lang="pt-BR" sz="1650" u="sng">
                <a:solidFill>
                  <a:schemeClr val="dk2"/>
                </a:solidFill>
                <a:highlight>
                  <a:srgbClr val="FFFFFF"/>
                </a:highlight>
                <a:latin typeface="Roboto"/>
                <a:ea typeface="Roboto"/>
                <a:cs typeface="Roboto"/>
                <a:sym typeface="Roboto"/>
              </a:rPr>
              <a:t>Introduction and Project Overview</a:t>
            </a:r>
            <a:endParaRPr b="1" sz="1650" u="sng">
              <a:solidFill>
                <a:schemeClr val="dk2"/>
              </a:solidFill>
              <a:highlight>
                <a:srgbClr val="FFFFFF"/>
              </a:highlight>
              <a:latin typeface="Roboto"/>
              <a:ea typeface="Roboto"/>
              <a:cs typeface="Roboto"/>
              <a:sym typeface="Roboto"/>
            </a:endParaRPr>
          </a:p>
          <a:p>
            <a:pPr indent="0" lvl="0" marL="0" rtl="0" algn="l">
              <a:lnSpc>
                <a:spcPct val="115000"/>
              </a:lnSpc>
              <a:spcBef>
                <a:spcPts val="400"/>
              </a:spcBef>
              <a:spcAft>
                <a:spcPts val="0"/>
              </a:spcAft>
              <a:buClr>
                <a:schemeClr val="dk1"/>
              </a:buClr>
              <a:buSzPct val="100000"/>
              <a:buFont typeface="Arial"/>
              <a:buNone/>
            </a:pPr>
            <a:r>
              <a:t/>
            </a:r>
            <a:endParaRPr sz="1100"/>
          </a:p>
          <a:p>
            <a:pPr indent="0" lvl="0" marL="0" rtl="0" algn="l">
              <a:spcBef>
                <a:spcPts val="0"/>
              </a:spcBef>
              <a:spcAft>
                <a:spcPts val="0"/>
              </a:spcAft>
              <a:buNone/>
            </a:pPr>
            <a:r>
              <a:t/>
            </a:r>
            <a:endParaRPr/>
          </a:p>
        </p:txBody>
      </p:sp>
      <p:sp>
        <p:nvSpPr>
          <p:cNvPr id="71" name="Google Shape;71;p14"/>
          <p:cNvSpPr txBox="1"/>
          <p:nvPr>
            <p:ph idx="1" type="subTitle"/>
          </p:nvPr>
        </p:nvSpPr>
        <p:spPr>
          <a:xfrm>
            <a:off x="311700" y="1273475"/>
            <a:ext cx="8520600" cy="2532900"/>
          </a:xfrm>
          <a:prstGeom prst="rect">
            <a:avLst/>
          </a:prstGeom>
        </p:spPr>
        <p:txBody>
          <a:bodyPr anchorCtr="0" anchor="t" bIns="91425" lIns="91425" spcFirstLastPara="1" rIns="91425" wrap="square" tIns="91425">
            <a:noAutofit/>
          </a:bodyPr>
          <a:lstStyle/>
          <a:p>
            <a:pPr indent="-318770" lvl="0" marL="457200" rtl="0" algn="l">
              <a:lnSpc>
                <a:spcPct val="180000"/>
              </a:lnSpc>
              <a:spcBef>
                <a:spcPts val="0"/>
              </a:spcBef>
              <a:spcAft>
                <a:spcPts val="0"/>
              </a:spcAft>
              <a:buClr>
                <a:schemeClr val="dk1"/>
              </a:buClr>
              <a:buSzPts val="1420"/>
              <a:buFont typeface="Roboto"/>
              <a:buChar char="●"/>
            </a:pPr>
            <a:r>
              <a:rPr b="1" lang="pt-BR" sz="1420">
                <a:solidFill>
                  <a:schemeClr val="dk1"/>
                </a:solidFill>
                <a:highlight>
                  <a:srgbClr val="FFFFFF"/>
                </a:highlight>
                <a:latin typeface="Roboto"/>
                <a:ea typeface="Roboto"/>
                <a:cs typeface="Roboto"/>
                <a:sym typeface="Roboto"/>
              </a:rPr>
              <a:t>Predictive Modeling Competition:</a:t>
            </a:r>
            <a:r>
              <a:rPr lang="pt-BR" sz="1420">
                <a:solidFill>
                  <a:schemeClr val="dk1"/>
                </a:solidFill>
                <a:highlight>
                  <a:srgbClr val="FFFFFF"/>
                </a:highlight>
                <a:latin typeface="Roboto"/>
                <a:ea typeface="Roboto"/>
                <a:cs typeface="Roboto"/>
                <a:sym typeface="Roboto"/>
              </a:rPr>
              <a:t> Bird Species Classification</a:t>
            </a:r>
            <a:endParaRPr sz="1420">
              <a:solidFill>
                <a:schemeClr val="dk1"/>
              </a:solidFill>
              <a:highlight>
                <a:srgbClr val="FFFFFF"/>
              </a:highlight>
              <a:latin typeface="Roboto"/>
              <a:ea typeface="Roboto"/>
              <a:cs typeface="Roboto"/>
              <a:sym typeface="Roboto"/>
            </a:endParaRPr>
          </a:p>
          <a:p>
            <a:pPr indent="-318770" lvl="0" marL="457200" rtl="0" algn="l">
              <a:lnSpc>
                <a:spcPct val="180000"/>
              </a:lnSpc>
              <a:spcBef>
                <a:spcPts val="0"/>
              </a:spcBef>
              <a:spcAft>
                <a:spcPts val="0"/>
              </a:spcAft>
              <a:buClr>
                <a:schemeClr val="dk1"/>
              </a:buClr>
              <a:buSzPts val="1420"/>
              <a:buFont typeface="Roboto"/>
              <a:buChar char="●"/>
            </a:pPr>
            <a:r>
              <a:rPr b="1" lang="pt-BR" sz="1420">
                <a:solidFill>
                  <a:schemeClr val="dk1"/>
                </a:solidFill>
                <a:highlight>
                  <a:srgbClr val="FFFFFF"/>
                </a:highlight>
                <a:latin typeface="Roboto"/>
                <a:ea typeface="Roboto"/>
                <a:cs typeface="Roboto"/>
                <a:sym typeface="Roboto"/>
              </a:rPr>
              <a:t>Dataset Overview: </a:t>
            </a:r>
            <a:r>
              <a:rPr lang="pt-BR" sz="1420">
                <a:solidFill>
                  <a:schemeClr val="dk1"/>
                </a:solidFill>
                <a:highlight>
                  <a:srgbClr val="FFFFFF"/>
                </a:highlight>
                <a:latin typeface="Roboto"/>
                <a:ea typeface="Roboto"/>
                <a:cs typeface="Roboto"/>
                <a:sym typeface="Roboto"/>
              </a:rPr>
              <a:t>D</a:t>
            </a:r>
            <a:r>
              <a:rPr lang="pt-BR" sz="1420">
                <a:solidFill>
                  <a:schemeClr val="dk1"/>
                </a:solidFill>
                <a:highlight>
                  <a:srgbClr val="FFFFFF"/>
                </a:highlight>
                <a:latin typeface="Roboto"/>
                <a:ea typeface="Roboto"/>
                <a:cs typeface="Roboto"/>
                <a:sym typeface="Roboto"/>
              </a:rPr>
              <a:t>emonstrate skills in image classification t</a:t>
            </a:r>
            <a:r>
              <a:rPr lang="pt-BR" sz="1420">
                <a:solidFill>
                  <a:schemeClr val="dk1"/>
                </a:solidFill>
                <a:highlight>
                  <a:srgbClr val="FFFFFF"/>
                </a:highlight>
                <a:latin typeface="Roboto"/>
                <a:ea typeface="Roboto"/>
                <a:cs typeface="Roboto"/>
                <a:sym typeface="Roboto"/>
              </a:rPr>
              <a:t>he Bird Species dataset from Kaggle  </a:t>
            </a:r>
            <a:endParaRPr sz="1420">
              <a:solidFill>
                <a:schemeClr val="dk1"/>
              </a:solidFill>
              <a:highlight>
                <a:srgbClr val="FFFFFF"/>
              </a:highlight>
              <a:latin typeface="Roboto"/>
              <a:ea typeface="Roboto"/>
              <a:cs typeface="Roboto"/>
              <a:sym typeface="Roboto"/>
            </a:endParaRPr>
          </a:p>
          <a:p>
            <a:pPr indent="-318770" lvl="0" marL="457200" rtl="0" algn="l">
              <a:lnSpc>
                <a:spcPct val="180000"/>
              </a:lnSpc>
              <a:spcBef>
                <a:spcPts val="0"/>
              </a:spcBef>
              <a:spcAft>
                <a:spcPts val="0"/>
              </a:spcAft>
              <a:buClr>
                <a:schemeClr val="dk1"/>
              </a:buClr>
              <a:buSzPts val="1420"/>
              <a:buFont typeface="Roboto"/>
              <a:buChar char="●"/>
            </a:pPr>
            <a:r>
              <a:rPr b="1" lang="pt-BR" sz="1420">
                <a:solidFill>
                  <a:schemeClr val="dk1"/>
                </a:solidFill>
                <a:highlight>
                  <a:srgbClr val="FFFFFF"/>
                </a:highlight>
                <a:latin typeface="Roboto"/>
                <a:ea typeface="Roboto"/>
                <a:cs typeface="Roboto"/>
                <a:sym typeface="Roboto"/>
              </a:rPr>
              <a:t>Project Goals:</a:t>
            </a:r>
            <a:endParaRPr b="1" sz="1420">
              <a:solidFill>
                <a:schemeClr val="dk1"/>
              </a:solidFill>
              <a:highlight>
                <a:srgbClr val="FFFFFF"/>
              </a:highlight>
              <a:latin typeface="Roboto"/>
              <a:ea typeface="Roboto"/>
              <a:cs typeface="Roboto"/>
              <a:sym typeface="Roboto"/>
            </a:endParaRPr>
          </a:p>
          <a:p>
            <a:pPr indent="-318769" lvl="1" marL="914400" rtl="0" algn="l">
              <a:lnSpc>
                <a:spcPct val="180000"/>
              </a:lnSpc>
              <a:spcBef>
                <a:spcPts val="0"/>
              </a:spcBef>
              <a:spcAft>
                <a:spcPts val="0"/>
              </a:spcAft>
              <a:buClr>
                <a:schemeClr val="dk1"/>
              </a:buClr>
              <a:buSzPts val="1420"/>
              <a:buFont typeface="Roboto"/>
              <a:buChar char="○"/>
            </a:pPr>
            <a:r>
              <a:rPr lang="pt-BR" sz="1420">
                <a:solidFill>
                  <a:schemeClr val="dk1"/>
                </a:solidFill>
                <a:highlight>
                  <a:srgbClr val="FFFFFF"/>
                </a:highlight>
                <a:latin typeface="Roboto"/>
                <a:ea typeface="Roboto"/>
                <a:cs typeface="Roboto"/>
                <a:sym typeface="Roboto"/>
              </a:rPr>
              <a:t>Develop a CNN to classify 15 different bird species.</a:t>
            </a:r>
            <a:endParaRPr sz="1420">
              <a:solidFill>
                <a:schemeClr val="dk1"/>
              </a:solidFill>
              <a:highlight>
                <a:srgbClr val="FFFFFF"/>
              </a:highlight>
              <a:latin typeface="Roboto"/>
              <a:ea typeface="Roboto"/>
              <a:cs typeface="Roboto"/>
              <a:sym typeface="Roboto"/>
            </a:endParaRPr>
          </a:p>
          <a:p>
            <a:pPr indent="-318769" lvl="1" marL="914400" rtl="0" algn="l">
              <a:lnSpc>
                <a:spcPct val="180000"/>
              </a:lnSpc>
              <a:spcBef>
                <a:spcPts val="0"/>
              </a:spcBef>
              <a:spcAft>
                <a:spcPts val="0"/>
              </a:spcAft>
              <a:buClr>
                <a:schemeClr val="dk1"/>
              </a:buClr>
              <a:buSzPts val="1420"/>
              <a:buFont typeface="Roboto"/>
              <a:buChar char="○"/>
            </a:pPr>
            <a:r>
              <a:rPr lang="pt-BR" sz="1420">
                <a:solidFill>
                  <a:schemeClr val="dk1"/>
                </a:solidFill>
                <a:highlight>
                  <a:srgbClr val="FFFFFF"/>
                </a:highlight>
                <a:latin typeface="Roboto"/>
                <a:ea typeface="Roboto"/>
                <a:cs typeface="Roboto"/>
                <a:sym typeface="Roboto"/>
              </a:rPr>
              <a:t>Focus on effective data handling, preprocessing, and model accuracy.</a:t>
            </a:r>
            <a:endParaRPr sz="1420">
              <a:solidFill>
                <a:schemeClr val="dk1"/>
              </a:solidFill>
              <a:highlight>
                <a:srgbClr val="FFFFFF"/>
              </a:highlight>
              <a:latin typeface="Roboto"/>
              <a:ea typeface="Roboto"/>
              <a:cs typeface="Roboto"/>
              <a:sym typeface="Roboto"/>
            </a:endParaRPr>
          </a:p>
          <a:p>
            <a:pPr indent="0" lvl="0" marL="457200" rtl="0" algn="l">
              <a:lnSpc>
                <a:spcPct val="180000"/>
              </a:lnSpc>
              <a:spcBef>
                <a:spcPts val="1200"/>
              </a:spcBef>
              <a:spcAft>
                <a:spcPts val="0"/>
              </a:spcAft>
              <a:buSzPts val="935"/>
              <a:buNone/>
            </a:pPr>
            <a:r>
              <a:t/>
            </a:r>
            <a:endParaRPr sz="1420">
              <a:solidFill>
                <a:srgbClr val="0D0D0D"/>
              </a:solidFill>
              <a:highlight>
                <a:srgbClr val="FFFFFF"/>
              </a:highlight>
              <a:latin typeface="Roboto"/>
              <a:ea typeface="Roboto"/>
              <a:cs typeface="Roboto"/>
              <a:sym typeface="Roboto"/>
            </a:endParaRPr>
          </a:p>
        </p:txBody>
      </p:sp>
      <p:pic>
        <p:nvPicPr>
          <p:cNvPr id="72" name="Google Shape;72;p14"/>
          <p:cNvPicPr preferRelativeResize="0"/>
          <p:nvPr/>
        </p:nvPicPr>
        <p:blipFill>
          <a:blip r:embed="rId3">
            <a:alphaModFix/>
          </a:blip>
          <a:stretch>
            <a:fillRect/>
          </a:stretch>
        </p:blipFill>
        <p:spPr>
          <a:xfrm>
            <a:off x="6309150" y="3260850"/>
            <a:ext cx="2658048" cy="1771627"/>
          </a:xfrm>
          <a:prstGeom prst="rect">
            <a:avLst/>
          </a:prstGeom>
          <a:noFill/>
          <a:ln>
            <a:noFill/>
          </a:ln>
        </p:spPr>
      </p:pic>
      <p:pic>
        <p:nvPicPr>
          <p:cNvPr id="73" name="Google Shape;73;p14"/>
          <p:cNvPicPr preferRelativeResize="0"/>
          <p:nvPr/>
        </p:nvPicPr>
        <p:blipFill>
          <a:blip r:embed="rId4">
            <a:alphaModFix/>
          </a:blip>
          <a:stretch>
            <a:fillRect/>
          </a:stretch>
        </p:blipFill>
        <p:spPr>
          <a:xfrm>
            <a:off x="3892675" y="3260850"/>
            <a:ext cx="2416476" cy="177162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5"/>
          <p:cNvSpPr txBox="1"/>
          <p:nvPr>
            <p:ph type="ctrTitle"/>
          </p:nvPr>
        </p:nvSpPr>
        <p:spPr>
          <a:xfrm>
            <a:off x="204950" y="254475"/>
            <a:ext cx="8520600" cy="1552800"/>
          </a:xfrm>
          <a:prstGeom prst="rect">
            <a:avLst/>
          </a:prstGeom>
        </p:spPr>
        <p:txBody>
          <a:bodyPr anchorCtr="0" anchor="t" bIns="91425" lIns="91425" spcFirstLastPara="1" rIns="91425" wrap="square" tIns="91425">
            <a:normAutofit/>
          </a:bodyPr>
          <a:lstStyle/>
          <a:p>
            <a:pPr indent="0" lvl="0" marL="0" rtl="0" algn="l">
              <a:lnSpc>
                <a:spcPct val="160000"/>
              </a:lnSpc>
              <a:spcBef>
                <a:spcPts val="1400"/>
              </a:spcBef>
              <a:spcAft>
                <a:spcPts val="0"/>
              </a:spcAft>
              <a:buNone/>
            </a:pPr>
            <a:r>
              <a:rPr b="1" lang="pt-BR" sz="1650" u="sng">
                <a:solidFill>
                  <a:schemeClr val="dk2"/>
                </a:solidFill>
                <a:highlight>
                  <a:srgbClr val="FFFFFF"/>
                </a:highlight>
                <a:latin typeface="Roboto"/>
                <a:ea typeface="Roboto"/>
                <a:cs typeface="Roboto"/>
                <a:sym typeface="Roboto"/>
              </a:rPr>
              <a:t>Challenges and Technical Setup</a:t>
            </a:r>
            <a:endParaRPr b="1" sz="1650" u="sng">
              <a:solidFill>
                <a:schemeClr val="dk2"/>
              </a:solidFill>
              <a:highlight>
                <a:srgbClr val="FFFFFF"/>
              </a:highlight>
              <a:latin typeface="Roboto"/>
              <a:ea typeface="Roboto"/>
              <a:cs typeface="Roboto"/>
              <a:sym typeface="Roboto"/>
            </a:endParaRPr>
          </a:p>
          <a:p>
            <a:pPr indent="0" lvl="0" marL="0" rtl="0" algn="l">
              <a:lnSpc>
                <a:spcPct val="115000"/>
              </a:lnSpc>
              <a:spcBef>
                <a:spcPts val="400"/>
              </a:spcBef>
              <a:spcAft>
                <a:spcPts val="0"/>
              </a:spcAft>
              <a:buNone/>
            </a:pPr>
            <a:r>
              <a:t/>
            </a:r>
            <a:endParaRPr sz="1100"/>
          </a:p>
          <a:p>
            <a:pPr indent="0" lvl="0" marL="0" rtl="0" algn="l">
              <a:spcBef>
                <a:spcPts val="0"/>
              </a:spcBef>
              <a:spcAft>
                <a:spcPts val="0"/>
              </a:spcAft>
              <a:buNone/>
            </a:pPr>
            <a:r>
              <a:t/>
            </a:r>
            <a:endParaRPr/>
          </a:p>
        </p:txBody>
      </p:sp>
      <p:sp>
        <p:nvSpPr>
          <p:cNvPr id="79" name="Google Shape;79;p15"/>
          <p:cNvSpPr txBox="1"/>
          <p:nvPr>
            <p:ph idx="1" type="subTitle"/>
          </p:nvPr>
        </p:nvSpPr>
        <p:spPr>
          <a:xfrm>
            <a:off x="311700" y="797950"/>
            <a:ext cx="8520600" cy="2562000"/>
          </a:xfrm>
          <a:prstGeom prst="rect">
            <a:avLst/>
          </a:prstGeom>
        </p:spPr>
        <p:txBody>
          <a:bodyPr anchorCtr="0" anchor="t" bIns="91425" lIns="91425" spcFirstLastPara="1" rIns="91425" wrap="square" tIns="91425">
            <a:noAutofit/>
          </a:bodyPr>
          <a:lstStyle/>
          <a:p>
            <a:pPr indent="0" lvl="0" marL="0" rtl="0" algn="l">
              <a:lnSpc>
                <a:spcPct val="180000"/>
              </a:lnSpc>
              <a:spcBef>
                <a:spcPts val="0"/>
              </a:spcBef>
              <a:spcAft>
                <a:spcPts val="0"/>
              </a:spcAft>
              <a:buNone/>
            </a:pPr>
            <a:r>
              <a:rPr b="1" lang="pt-BR" sz="1420" u="sng">
                <a:solidFill>
                  <a:schemeClr val="dk1"/>
                </a:solidFill>
                <a:highlight>
                  <a:srgbClr val="FFFFFF"/>
                </a:highlight>
                <a:latin typeface="Roboto"/>
                <a:ea typeface="Roboto"/>
                <a:cs typeface="Roboto"/>
                <a:sym typeface="Roboto"/>
              </a:rPr>
              <a:t>Constraints:</a:t>
            </a:r>
            <a:endParaRPr b="1" sz="1420" u="sng">
              <a:solidFill>
                <a:schemeClr val="dk1"/>
              </a:solidFill>
              <a:highlight>
                <a:srgbClr val="FFFFFF"/>
              </a:highlight>
              <a:latin typeface="Roboto"/>
              <a:ea typeface="Roboto"/>
              <a:cs typeface="Roboto"/>
              <a:sym typeface="Roboto"/>
            </a:endParaRPr>
          </a:p>
          <a:p>
            <a:pPr indent="-318770" lvl="0" marL="457200" rtl="0" algn="l">
              <a:lnSpc>
                <a:spcPct val="180000"/>
              </a:lnSpc>
              <a:spcBef>
                <a:spcPts val="0"/>
              </a:spcBef>
              <a:spcAft>
                <a:spcPts val="0"/>
              </a:spcAft>
              <a:buClr>
                <a:schemeClr val="dk1"/>
              </a:buClr>
              <a:buSzPts val="1420"/>
              <a:buFont typeface="Roboto"/>
              <a:buChar char="●"/>
            </a:pPr>
            <a:r>
              <a:rPr lang="pt-BR" sz="1420">
                <a:solidFill>
                  <a:schemeClr val="dk1"/>
                </a:solidFill>
                <a:highlight>
                  <a:srgbClr val="FFFFFF"/>
                </a:highlight>
                <a:latin typeface="Roboto"/>
                <a:ea typeface="Roboto"/>
                <a:cs typeface="Roboto"/>
                <a:sym typeface="Roboto"/>
              </a:rPr>
              <a:t>Reduced the number of classes from a higher count to 15 to manage complexity.</a:t>
            </a:r>
            <a:endParaRPr sz="1420">
              <a:solidFill>
                <a:schemeClr val="dk1"/>
              </a:solidFill>
              <a:highlight>
                <a:srgbClr val="FFFFFF"/>
              </a:highlight>
              <a:latin typeface="Roboto"/>
              <a:ea typeface="Roboto"/>
              <a:cs typeface="Roboto"/>
              <a:sym typeface="Roboto"/>
            </a:endParaRPr>
          </a:p>
          <a:p>
            <a:pPr indent="-318770" lvl="0" marL="457200" rtl="0" algn="l">
              <a:lnSpc>
                <a:spcPct val="180000"/>
              </a:lnSpc>
              <a:spcBef>
                <a:spcPts val="0"/>
              </a:spcBef>
              <a:spcAft>
                <a:spcPts val="0"/>
              </a:spcAft>
              <a:buClr>
                <a:schemeClr val="dk1"/>
              </a:buClr>
              <a:buSzPts val="1420"/>
              <a:buFont typeface="Roboto"/>
              <a:buChar char="●"/>
            </a:pPr>
            <a:r>
              <a:rPr lang="pt-BR" sz="1420">
                <a:solidFill>
                  <a:schemeClr val="dk1"/>
                </a:solidFill>
                <a:highlight>
                  <a:srgbClr val="FFFFFF"/>
                </a:highlight>
                <a:latin typeface="Roboto"/>
                <a:ea typeface="Roboto"/>
                <a:cs typeface="Roboto"/>
                <a:sym typeface="Roboto"/>
              </a:rPr>
              <a:t>Model designed to make predictions on specifically indexed classes.</a:t>
            </a:r>
            <a:endParaRPr sz="1420">
              <a:solidFill>
                <a:schemeClr val="dk1"/>
              </a:solidFill>
              <a:highlight>
                <a:srgbClr val="FFFFFF"/>
              </a:highlight>
              <a:latin typeface="Roboto"/>
              <a:ea typeface="Roboto"/>
              <a:cs typeface="Roboto"/>
              <a:sym typeface="Roboto"/>
            </a:endParaRPr>
          </a:p>
          <a:p>
            <a:pPr indent="0" lvl="0" marL="0" rtl="0" algn="l">
              <a:lnSpc>
                <a:spcPct val="180000"/>
              </a:lnSpc>
              <a:spcBef>
                <a:spcPts val="0"/>
              </a:spcBef>
              <a:spcAft>
                <a:spcPts val="0"/>
              </a:spcAft>
              <a:buNone/>
            </a:pPr>
            <a:r>
              <a:rPr b="1" lang="pt-BR" sz="1420" u="sng">
                <a:solidFill>
                  <a:schemeClr val="dk1"/>
                </a:solidFill>
                <a:highlight>
                  <a:srgbClr val="FFFFFF"/>
                </a:highlight>
                <a:latin typeface="Roboto"/>
                <a:ea typeface="Roboto"/>
                <a:cs typeface="Roboto"/>
                <a:sym typeface="Roboto"/>
              </a:rPr>
              <a:t>Technical Approach:</a:t>
            </a:r>
            <a:endParaRPr b="1" sz="1420" u="sng">
              <a:solidFill>
                <a:schemeClr val="dk1"/>
              </a:solidFill>
              <a:highlight>
                <a:srgbClr val="FFFFFF"/>
              </a:highlight>
              <a:latin typeface="Roboto"/>
              <a:ea typeface="Roboto"/>
              <a:cs typeface="Roboto"/>
              <a:sym typeface="Roboto"/>
            </a:endParaRPr>
          </a:p>
          <a:p>
            <a:pPr indent="-318770" lvl="0" marL="457200" rtl="0" algn="l">
              <a:lnSpc>
                <a:spcPct val="180000"/>
              </a:lnSpc>
              <a:spcBef>
                <a:spcPts val="0"/>
              </a:spcBef>
              <a:spcAft>
                <a:spcPts val="0"/>
              </a:spcAft>
              <a:buClr>
                <a:schemeClr val="dk1"/>
              </a:buClr>
              <a:buSzPts val="1420"/>
              <a:buFont typeface="Roboto"/>
              <a:buChar char="●"/>
            </a:pPr>
            <a:r>
              <a:rPr lang="pt-BR" sz="1420">
                <a:solidFill>
                  <a:schemeClr val="dk1"/>
                </a:solidFill>
                <a:highlight>
                  <a:srgbClr val="FFFFFF"/>
                </a:highlight>
                <a:latin typeface="Roboto"/>
                <a:ea typeface="Roboto"/>
                <a:cs typeface="Roboto"/>
                <a:sym typeface="Roboto"/>
              </a:rPr>
              <a:t>Utilized TensorFlow for deep learning model construction.</a:t>
            </a:r>
            <a:endParaRPr sz="1420">
              <a:solidFill>
                <a:schemeClr val="dk1"/>
              </a:solidFill>
              <a:highlight>
                <a:srgbClr val="FFFFFF"/>
              </a:highlight>
              <a:latin typeface="Roboto"/>
              <a:ea typeface="Roboto"/>
              <a:cs typeface="Roboto"/>
              <a:sym typeface="Roboto"/>
            </a:endParaRPr>
          </a:p>
          <a:p>
            <a:pPr indent="-318770" lvl="0" marL="457200" rtl="0" algn="l">
              <a:lnSpc>
                <a:spcPct val="180000"/>
              </a:lnSpc>
              <a:spcBef>
                <a:spcPts val="0"/>
              </a:spcBef>
              <a:spcAft>
                <a:spcPts val="0"/>
              </a:spcAft>
              <a:buClr>
                <a:schemeClr val="dk1"/>
              </a:buClr>
              <a:buSzPts val="1420"/>
              <a:buFont typeface="Roboto"/>
              <a:buChar char="●"/>
            </a:pPr>
            <a:r>
              <a:rPr lang="pt-BR" sz="1420">
                <a:solidFill>
                  <a:schemeClr val="dk1"/>
                </a:solidFill>
                <a:highlight>
                  <a:srgbClr val="FFFFFF"/>
                </a:highlight>
                <a:latin typeface="Roboto"/>
                <a:ea typeface="Roboto"/>
                <a:cs typeface="Roboto"/>
                <a:sym typeface="Roboto"/>
              </a:rPr>
              <a:t>Pandas, NumPy, and Matplotlib for data handling and visualization.</a:t>
            </a:r>
            <a:endParaRPr sz="1420">
              <a:solidFill>
                <a:schemeClr val="dk1"/>
              </a:solidFill>
              <a:highlight>
                <a:srgbClr val="FFFFFF"/>
              </a:highlight>
              <a:latin typeface="Roboto"/>
              <a:ea typeface="Roboto"/>
              <a:cs typeface="Roboto"/>
              <a:sym typeface="Roboto"/>
            </a:endParaRPr>
          </a:p>
          <a:p>
            <a:pPr indent="0" lvl="0" marL="457200" rtl="0" algn="l">
              <a:lnSpc>
                <a:spcPct val="180000"/>
              </a:lnSpc>
              <a:spcBef>
                <a:spcPts val="0"/>
              </a:spcBef>
              <a:spcAft>
                <a:spcPts val="0"/>
              </a:spcAft>
              <a:buSzPts val="935"/>
              <a:buNone/>
            </a:pPr>
            <a:r>
              <a:t/>
            </a:r>
            <a:endParaRPr sz="1420">
              <a:solidFill>
                <a:srgbClr val="0D0D0D"/>
              </a:solidFill>
              <a:highlight>
                <a:srgbClr val="FFFFFF"/>
              </a:highlight>
              <a:latin typeface="Roboto"/>
              <a:ea typeface="Roboto"/>
              <a:cs typeface="Roboto"/>
              <a:sym typeface="Roboto"/>
            </a:endParaRPr>
          </a:p>
        </p:txBody>
      </p:sp>
      <p:pic>
        <p:nvPicPr>
          <p:cNvPr id="80" name="Google Shape;80;p15"/>
          <p:cNvPicPr preferRelativeResize="0"/>
          <p:nvPr/>
        </p:nvPicPr>
        <p:blipFill>
          <a:blip r:embed="rId3">
            <a:alphaModFix/>
          </a:blip>
          <a:stretch>
            <a:fillRect/>
          </a:stretch>
        </p:blipFill>
        <p:spPr>
          <a:xfrm>
            <a:off x="39875" y="3148650"/>
            <a:ext cx="5133699" cy="19948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6"/>
          <p:cNvSpPr txBox="1"/>
          <p:nvPr>
            <p:ph type="ctrTitle"/>
          </p:nvPr>
        </p:nvSpPr>
        <p:spPr>
          <a:xfrm>
            <a:off x="204950" y="676650"/>
            <a:ext cx="8520600" cy="1130700"/>
          </a:xfrm>
          <a:prstGeom prst="rect">
            <a:avLst/>
          </a:prstGeom>
        </p:spPr>
        <p:txBody>
          <a:bodyPr anchorCtr="0" anchor="t" bIns="91425" lIns="91425" spcFirstLastPara="1" rIns="91425" wrap="square" tIns="91425">
            <a:normAutofit fontScale="90000"/>
          </a:bodyPr>
          <a:lstStyle/>
          <a:p>
            <a:pPr indent="0" lvl="0" marL="0" rtl="0" algn="l">
              <a:lnSpc>
                <a:spcPct val="160000"/>
              </a:lnSpc>
              <a:spcBef>
                <a:spcPts val="1400"/>
              </a:spcBef>
              <a:spcAft>
                <a:spcPts val="0"/>
              </a:spcAft>
              <a:buNone/>
            </a:pPr>
            <a:r>
              <a:rPr b="1" lang="pt-BR" sz="1650" u="sng">
                <a:solidFill>
                  <a:schemeClr val="dk2"/>
                </a:solidFill>
                <a:highlight>
                  <a:srgbClr val="FFFFFF"/>
                </a:highlight>
                <a:latin typeface="Roboto"/>
                <a:ea typeface="Roboto"/>
                <a:cs typeface="Roboto"/>
                <a:sym typeface="Roboto"/>
              </a:rPr>
              <a:t>Data Strategy and Model Architecture</a:t>
            </a:r>
            <a:endParaRPr b="1" sz="1650" u="sng">
              <a:solidFill>
                <a:schemeClr val="dk2"/>
              </a:solidFill>
              <a:highlight>
                <a:srgbClr val="FFFFFF"/>
              </a:highlight>
              <a:latin typeface="Roboto"/>
              <a:ea typeface="Roboto"/>
              <a:cs typeface="Roboto"/>
              <a:sym typeface="Roboto"/>
            </a:endParaRPr>
          </a:p>
          <a:p>
            <a:pPr indent="0" lvl="0" marL="0" rtl="0" algn="l">
              <a:lnSpc>
                <a:spcPct val="115000"/>
              </a:lnSpc>
              <a:spcBef>
                <a:spcPts val="400"/>
              </a:spcBef>
              <a:spcAft>
                <a:spcPts val="0"/>
              </a:spcAft>
              <a:buNone/>
            </a:pPr>
            <a:r>
              <a:t/>
            </a:r>
            <a:endParaRPr sz="1100"/>
          </a:p>
          <a:p>
            <a:pPr indent="0" lvl="0" marL="0" rtl="0" algn="l">
              <a:spcBef>
                <a:spcPts val="0"/>
              </a:spcBef>
              <a:spcAft>
                <a:spcPts val="0"/>
              </a:spcAft>
              <a:buNone/>
            </a:pPr>
            <a:r>
              <a:t/>
            </a:r>
            <a:endParaRPr/>
          </a:p>
        </p:txBody>
      </p:sp>
      <p:sp>
        <p:nvSpPr>
          <p:cNvPr id="86" name="Google Shape;86;p16"/>
          <p:cNvSpPr txBox="1"/>
          <p:nvPr>
            <p:ph idx="1" type="subTitle"/>
          </p:nvPr>
        </p:nvSpPr>
        <p:spPr>
          <a:xfrm>
            <a:off x="311700" y="1273475"/>
            <a:ext cx="8520600" cy="2532900"/>
          </a:xfrm>
          <a:prstGeom prst="rect">
            <a:avLst/>
          </a:prstGeom>
        </p:spPr>
        <p:txBody>
          <a:bodyPr anchorCtr="0" anchor="t" bIns="91425" lIns="91425" spcFirstLastPara="1" rIns="91425" wrap="square" tIns="91425">
            <a:noAutofit/>
          </a:bodyPr>
          <a:lstStyle/>
          <a:p>
            <a:pPr indent="0" lvl="0" marL="0" rtl="0" algn="l">
              <a:lnSpc>
                <a:spcPct val="180000"/>
              </a:lnSpc>
              <a:spcBef>
                <a:spcPts val="0"/>
              </a:spcBef>
              <a:spcAft>
                <a:spcPts val="0"/>
              </a:spcAft>
              <a:buNone/>
            </a:pPr>
            <a:r>
              <a:rPr b="1" lang="pt-BR" sz="1420" u="sng">
                <a:solidFill>
                  <a:schemeClr val="dk1"/>
                </a:solidFill>
                <a:highlight>
                  <a:srgbClr val="FFFFFF"/>
                </a:highlight>
                <a:latin typeface="Roboto"/>
                <a:ea typeface="Roboto"/>
                <a:cs typeface="Roboto"/>
                <a:sym typeface="Roboto"/>
              </a:rPr>
              <a:t>Data Setup:</a:t>
            </a:r>
            <a:endParaRPr b="1" sz="1420" u="sng">
              <a:solidFill>
                <a:schemeClr val="dk1"/>
              </a:solidFill>
              <a:highlight>
                <a:srgbClr val="FFFFFF"/>
              </a:highlight>
              <a:latin typeface="Roboto"/>
              <a:ea typeface="Roboto"/>
              <a:cs typeface="Roboto"/>
              <a:sym typeface="Roboto"/>
            </a:endParaRPr>
          </a:p>
          <a:p>
            <a:pPr indent="-318770" lvl="0" marL="457200" rtl="0" algn="l">
              <a:lnSpc>
                <a:spcPct val="180000"/>
              </a:lnSpc>
              <a:spcBef>
                <a:spcPts val="0"/>
              </a:spcBef>
              <a:spcAft>
                <a:spcPts val="0"/>
              </a:spcAft>
              <a:buClr>
                <a:schemeClr val="dk1"/>
              </a:buClr>
              <a:buSzPts val="1420"/>
              <a:buFont typeface="Roboto"/>
              <a:buChar char="●"/>
            </a:pPr>
            <a:r>
              <a:rPr lang="pt-BR" sz="1420">
                <a:solidFill>
                  <a:schemeClr val="dk1"/>
                </a:solidFill>
                <a:highlight>
                  <a:srgbClr val="FFFFFF"/>
                </a:highlight>
                <a:latin typeface="Roboto"/>
                <a:ea typeface="Roboto"/>
                <a:cs typeface="Roboto"/>
                <a:sym typeface="Roboto"/>
              </a:rPr>
              <a:t>Organized directories for training, validation, and test datasets.</a:t>
            </a:r>
            <a:endParaRPr sz="1420">
              <a:solidFill>
                <a:schemeClr val="dk1"/>
              </a:solidFill>
              <a:highlight>
                <a:srgbClr val="FFFFFF"/>
              </a:highlight>
              <a:latin typeface="Roboto"/>
              <a:ea typeface="Roboto"/>
              <a:cs typeface="Roboto"/>
              <a:sym typeface="Roboto"/>
            </a:endParaRPr>
          </a:p>
          <a:p>
            <a:pPr indent="-318770" lvl="0" marL="457200" rtl="0" algn="l">
              <a:lnSpc>
                <a:spcPct val="180000"/>
              </a:lnSpc>
              <a:spcBef>
                <a:spcPts val="0"/>
              </a:spcBef>
              <a:spcAft>
                <a:spcPts val="0"/>
              </a:spcAft>
              <a:buClr>
                <a:schemeClr val="dk1"/>
              </a:buClr>
              <a:buSzPts val="1420"/>
              <a:buFont typeface="Roboto"/>
              <a:buChar char="●"/>
            </a:pPr>
            <a:r>
              <a:rPr lang="pt-BR" sz="1420">
                <a:solidFill>
                  <a:schemeClr val="dk1"/>
                </a:solidFill>
                <a:highlight>
                  <a:srgbClr val="FFFFFF"/>
                </a:highlight>
                <a:latin typeface="Roboto"/>
                <a:ea typeface="Roboto"/>
                <a:cs typeface="Roboto"/>
                <a:sym typeface="Roboto"/>
              </a:rPr>
              <a:t>Ensured all sets contain the same bird species for consistency.</a:t>
            </a:r>
            <a:endParaRPr sz="1420">
              <a:solidFill>
                <a:schemeClr val="dk1"/>
              </a:solidFill>
              <a:highlight>
                <a:srgbClr val="FFFFFF"/>
              </a:highlight>
              <a:latin typeface="Roboto"/>
              <a:ea typeface="Roboto"/>
              <a:cs typeface="Roboto"/>
              <a:sym typeface="Roboto"/>
            </a:endParaRPr>
          </a:p>
          <a:p>
            <a:pPr indent="0" lvl="0" marL="0" rtl="0" algn="l">
              <a:lnSpc>
                <a:spcPct val="180000"/>
              </a:lnSpc>
              <a:spcBef>
                <a:spcPts val="0"/>
              </a:spcBef>
              <a:spcAft>
                <a:spcPts val="0"/>
              </a:spcAft>
              <a:buNone/>
            </a:pPr>
            <a:r>
              <a:rPr b="1" lang="pt-BR" sz="1420" u="sng">
                <a:solidFill>
                  <a:schemeClr val="dk1"/>
                </a:solidFill>
                <a:highlight>
                  <a:srgbClr val="FFFFFF"/>
                </a:highlight>
                <a:latin typeface="Roboto"/>
                <a:ea typeface="Roboto"/>
                <a:cs typeface="Roboto"/>
                <a:sym typeface="Roboto"/>
              </a:rPr>
              <a:t>Model Preparation:</a:t>
            </a:r>
            <a:endParaRPr b="1" sz="1420" u="sng">
              <a:solidFill>
                <a:schemeClr val="dk1"/>
              </a:solidFill>
              <a:highlight>
                <a:srgbClr val="FFFFFF"/>
              </a:highlight>
              <a:latin typeface="Roboto"/>
              <a:ea typeface="Roboto"/>
              <a:cs typeface="Roboto"/>
              <a:sym typeface="Roboto"/>
            </a:endParaRPr>
          </a:p>
          <a:p>
            <a:pPr indent="-318770" lvl="0" marL="457200" rtl="0" algn="l">
              <a:lnSpc>
                <a:spcPct val="180000"/>
              </a:lnSpc>
              <a:spcBef>
                <a:spcPts val="0"/>
              </a:spcBef>
              <a:spcAft>
                <a:spcPts val="0"/>
              </a:spcAft>
              <a:buClr>
                <a:schemeClr val="dk1"/>
              </a:buClr>
              <a:buSzPts val="1420"/>
              <a:buFont typeface="Roboto"/>
              <a:buChar char="●"/>
            </a:pPr>
            <a:r>
              <a:rPr lang="pt-BR" sz="1420">
                <a:solidFill>
                  <a:schemeClr val="dk1"/>
                </a:solidFill>
                <a:highlight>
                  <a:srgbClr val="FFFFFF"/>
                </a:highlight>
                <a:latin typeface="Roboto"/>
                <a:ea typeface="Roboto"/>
                <a:cs typeface="Roboto"/>
                <a:sym typeface="Roboto"/>
              </a:rPr>
              <a:t>Imported essential libraries and set up data paths.</a:t>
            </a:r>
            <a:endParaRPr sz="1420">
              <a:solidFill>
                <a:schemeClr val="dk1"/>
              </a:solidFill>
              <a:highlight>
                <a:srgbClr val="FFFFFF"/>
              </a:highlight>
              <a:latin typeface="Roboto"/>
              <a:ea typeface="Roboto"/>
              <a:cs typeface="Roboto"/>
              <a:sym typeface="Roboto"/>
            </a:endParaRPr>
          </a:p>
          <a:p>
            <a:pPr indent="-318770" lvl="0" marL="457200" rtl="0" algn="l">
              <a:lnSpc>
                <a:spcPct val="180000"/>
              </a:lnSpc>
              <a:spcBef>
                <a:spcPts val="0"/>
              </a:spcBef>
              <a:spcAft>
                <a:spcPts val="0"/>
              </a:spcAft>
              <a:buClr>
                <a:schemeClr val="dk1"/>
              </a:buClr>
              <a:buSzPts val="1420"/>
              <a:buFont typeface="Roboto"/>
              <a:buChar char="●"/>
            </a:pPr>
            <a:r>
              <a:rPr lang="pt-BR" sz="1420">
                <a:solidFill>
                  <a:schemeClr val="dk1"/>
                </a:solidFill>
                <a:highlight>
                  <a:srgbClr val="FFFFFF"/>
                </a:highlight>
                <a:latin typeface="Roboto"/>
                <a:ea typeface="Roboto"/>
                <a:cs typeface="Roboto"/>
                <a:sym typeface="Roboto"/>
              </a:rPr>
              <a:t>Verified data integrity and consistency using Pandas.</a:t>
            </a:r>
            <a:endParaRPr sz="1420">
              <a:solidFill>
                <a:schemeClr val="dk1"/>
              </a:solidFill>
              <a:highlight>
                <a:srgbClr val="FFFFFF"/>
              </a:highlight>
              <a:latin typeface="Roboto"/>
              <a:ea typeface="Roboto"/>
              <a:cs typeface="Roboto"/>
              <a:sym typeface="Roboto"/>
            </a:endParaRPr>
          </a:p>
          <a:p>
            <a:pPr indent="0" lvl="0" marL="457200" rtl="0" algn="l">
              <a:lnSpc>
                <a:spcPct val="180000"/>
              </a:lnSpc>
              <a:spcBef>
                <a:spcPts val="0"/>
              </a:spcBef>
              <a:spcAft>
                <a:spcPts val="0"/>
              </a:spcAft>
              <a:buSzPts val="935"/>
              <a:buNone/>
            </a:pPr>
            <a:r>
              <a:t/>
            </a:r>
            <a:endParaRPr sz="1420">
              <a:solidFill>
                <a:srgbClr val="0D0D0D"/>
              </a:solidFill>
              <a:highlight>
                <a:srgbClr val="FFFFFF"/>
              </a:highlight>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7"/>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990"/>
              <a:buFont typeface="Arial"/>
              <a:buNone/>
            </a:pPr>
            <a:r>
              <a:rPr lang="pt-BR" sz="2364"/>
              <a:t>Automating Image and class Indexing for Machine Learning Projects</a:t>
            </a:r>
            <a:endParaRPr sz="3244"/>
          </a:p>
        </p:txBody>
      </p:sp>
      <p:sp>
        <p:nvSpPr>
          <p:cNvPr id="92" name="Google Shape;92;p17"/>
          <p:cNvSpPr txBox="1"/>
          <p:nvPr>
            <p:ph idx="1" type="body"/>
          </p:nvPr>
        </p:nvSpPr>
        <p:spPr>
          <a:xfrm>
            <a:off x="4572000" y="632013"/>
            <a:ext cx="4166400" cy="4098600"/>
          </a:xfrm>
          <a:prstGeom prst="rect">
            <a:avLst/>
          </a:prstGeom>
        </p:spPr>
        <p:txBody>
          <a:bodyPr anchorCtr="0" anchor="t" bIns="91425" lIns="91425" spcFirstLastPara="1" rIns="91425" wrap="square" tIns="91425">
            <a:normAutofit/>
          </a:bodyPr>
          <a:lstStyle/>
          <a:p>
            <a:pPr indent="-292100" lvl="0" marL="457200" rtl="0" algn="l">
              <a:lnSpc>
                <a:spcPct val="105000"/>
              </a:lnSpc>
              <a:spcBef>
                <a:spcPts val="0"/>
              </a:spcBef>
              <a:spcAft>
                <a:spcPts val="0"/>
              </a:spcAft>
              <a:buSzPts val="1000"/>
              <a:buChar char="●"/>
            </a:pPr>
            <a:r>
              <a:rPr lang="pt-BR" sz="1000"/>
              <a:t>The Purpose of Indexing</a:t>
            </a:r>
            <a:br>
              <a:rPr lang="pt-BR" sz="1000"/>
            </a:br>
            <a:endParaRPr sz="1000"/>
          </a:p>
          <a:p>
            <a:pPr indent="-292100" lvl="0" marL="457200" rtl="0" algn="l">
              <a:lnSpc>
                <a:spcPct val="105000"/>
              </a:lnSpc>
              <a:spcBef>
                <a:spcPts val="0"/>
              </a:spcBef>
              <a:spcAft>
                <a:spcPts val="0"/>
              </a:spcAft>
              <a:buSzPts val="1000"/>
              <a:buChar char="●"/>
            </a:pPr>
            <a:r>
              <a:rPr lang="pt-BR" sz="1000"/>
              <a:t>The ‘’index_images_with_classes’’ Function</a:t>
            </a:r>
            <a:br>
              <a:rPr lang="pt-BR" sz="1000"/>
            </a:br>
            <a:endParaRPr sz="1000"/>
          </a:p>
          <a:p>
            <a:pPr indent="-292100" lvl="0" marL="457200" rtl="0" algn="l">
              <a:lnSpc>
                <a:spcPct val="105000"/>
              </a:lnSpc>
              <a:spcBef>
                <a:spcPts val="0"/>
              </a:spcBef>
              <a:spcAft>
                <a:spcPts val="0"/>
              </a:spcAft>
              <a:buSzPts val="1000"/>
              <a:buChar char="●"/>
            </a:pPr>
            <a:r>
              <a:rPr lang="pt-BR" sz="1000"/>
              <a:t>Collecting Indexed Data</a:t>
            </a:r>
            <a:br>
              <a:rPr lang="pt-BR" sz="1000"/>
            </a:br>
            <a:endParaRPr sz="1000"/>
          </a:p>
          <a:p>
            <a:pPr indent="-292100" lvl="0" marL="457200" rtl="0" algn="l">
              <a:lnSpc>
                <a:spcPct val="105000"/>
              </a:lnSpc>
              <a:spcBef>
                <a:spcPts val="0"/>
              </a:spcBef>
              <a:spcAft>
                <a:spcPts val="0"/>
              </a:spcAft>
              <a:buSzPts val="1000"/>
              <a:buChar char="●"/>
            </a:pPr>
            <a:r>
              <a:rPr lang="pt-BR" sz="1000"/>
              <a:t>Executing the Script</a:t>
            </a:r>
            <a:br>
              <a:rPr lang="pt-BR" sz="1000"/>
            </a:br>
            <a:endParaRPr sz="1000"/>
          </a:p>
          <a:p>
            <a:pPr indent="-292100" lvl="0" marL="457200" rtl="0" algn="l">
              <a:lnSpc>
                <a:spcPct val="105000"/>
              </a:lnSpc>
              <a:spcBef>
                <a:spcPts val="0"/>
              </a:spcBef>
              <a:spcAft>
                <a:spcPts val="0"/>
              </a:spcAft>
              <a:buSzPts val="1000"/>
              <a:buChar char="●"/>
            </a:pPr>
            <a:r>
              <a:rPr lang="pt-BR" sz="1000"/>
              <a:t>Practical Example</a:t>
            </a:r>
            <a:br>
              <a:rPr lang="pt-BR" sz="1000"/>
            </a:br>
            <a:endParaRPr sz="1000"/>
          </a:p>
          <a:p>
            <a:pPr indent="-292100" lvl="0" marL="457200" rtl="0" algn="l">
              <a:lnSpc>
                <a:spcPct val="105000"/>
              </a:lnSpc>
              <a:spcBef>
                <a:spcPts val="0"/>
              </a:spcBef>
              <a:spcAft>
                <a:spcPts val="0"/>
              </a:spcAft>
              <a:buSzPts val="1000"/>
              <a:buChar char="●"/>
            </a:pPr>
            <a:r>
              <a:rPr lang="pt-BR" sz="1000"/>
              <a:t>Conclusion and Next Steps</a:t>
            </a:r>
            <a:br>
              <a:rPr lang="pt-BR" sz="1000"/>
            </a:br>
            <a:endParaRPr sz="1000"/>
          </a:p>
          <a:p>
            <a:pPr indent="-292100" lvl="0" marL="457200" rtl="0" algn="l">
              <a:lnSpc>
                <a:spcPct val="105000"/>
              </a:lnSpc>
              <a:spcBef>
                <a:spcPts val="0"/>
              </a:spcBef>
              <a:spcAft>
                <a:spcPts val="0"/>
              </a:spcAft>
              <a:buSzPts val="1000"/>
              <a:buChar char="●"/>
            </a:pPr>
            <a:r>
              <a:rPr lang="pt-BR" sz="1000">
                <a:latin typeface="Arial"/>
                <a:ea typeface="Arial"/>
                <a:cs typeface="Arial"/>
                <a:sym typeface="Arial"/>
              </a:rPr>
              <a:t>The ‘’get_class_names_from_directory’’ Function</a:t>
            </a:r>
            <a:br>
              <a:rPr lang="pt-BR" sz="1000">
                <a:latin typeface="Arial"/>
                <a:ea typeface="Arial"/>
                <a:cs typeface="Arial"/>
                <a:sym typeface="Arial"/>
              </a:rPr>
            </a:br>
            <a:endParaRPr sz="1000">
              <a:latin typeface="Arial"/>
              <a:ea typeface="Arial"/>
              <a:cs typeface="Arial"/>
              <a:sym typeface="Arial"/>
            </a:endParaRPr>
          </a:p>
          <a:p>
            <a:pPr indent="-292100" lvl="0" marL="457200" rtl="0" algn="l">
              <a:lnSpc>
                <a:spcPct val="105000"/>
              </a:lnSpc>
              <a:spcBef>
                <a:spcPts val="0"/>
              </a:spcBef>
              <a:spcAft>
                <a:spcPts val="0"/>
              </a:spcAft>
              <a:buSzPts val="1000"/>
              <a:buFont typeface="Arial"/>
              <a:buChar char="●"/>
            </a:pPr>
            <a:r>
              <a:rPr lang="pt-BR" sz="1000">
                <a:latin typeface="Arial"/>
                <a:ea typeface="Arial"/>
                <a:cs typeface="Arial"/>
                <a:sym typeface="Arial"/>
              </a:rPr>
              <a:t>Using the Function</a:t>
            </a:r>
            <a:br>
              <a:rPr lang="pt-BR" sz="1000">
                <a:latin typeface="Arial"/>
                <a:ea typeface="Arial"/>
                <a:cs typeface="Arial"/>
                <a:sym typeface="Arial"/>
              </a:rPr>
            </a:br>
            <a:endParaRPr sz="1000">
              <a:latin typeface="Arial"/>
              <a:ea typeface="Arial"/>
              <a:cs typeface="Arial"/>
              <a:sym typeface="Arial"/>
            </a:endParaRPr>
          </a:p>
          <a:p>
            <a:pPr indent="-292100" lvl="0" marL="457200" rtl="0" algn="l">
              <a:lnSpc>
                <a:spcPct val="105000"/>
              </a:lnSpc>
              <a:spcBef>
                <a:spcPts val="0"/>
              </a:spcBef>
              <a:spcAft>
                <a:spcPts val="0"/>
              </a:spcAft>
              <a:buSzPts val="1000"/>
              <a:buFont typeface="Arial"/>
              <a:buChar char="●"/>
            </a:pPr>
            <a:r>
              <a:rPr lang="pt-BR" sz="1000">
                <a:latin typeface="Arial"/>
                <a:ea typeface="Arial"/>
                <a:cs typeface="Arial"/>
                <a:sym typeface="Arial"/>
              </a:rPr>
              <a:t>Output of the Function</a:t>
            </a:r>
            <a:br>
              <a:rPr lang="pt-BR" sz="1000">
                <a:latin typeface="Arial"/>
                <a:ea typeface="Arial"/>
                <a:cs typeface="Arial"/>
                <a:sym typeface="Arial"/>
              </a:rPr>
            </a:br>
            <a:endParaRPr sz="1000">
              <a:latin typeface="Arial"/>
              <a:ea typeface="Arial"/>
              <a:cs typeface="Arial"/>
              <a:sym typeface="Arial"/>
            </a:endParaRPr>
          </a:p>
          <a:p>
            <a:pPr indent="-292100" lvl="0" marL="457200" rtl="0" algn="l">
              <a:lnSpc>
                <a:spcPct val="105000"/>
              </a:lnSpc>
              <a:spcBef>
                <a:spcPts val="0"/>
              </a:spcBef>
              <a:spcAft>
                <a:spcPts val="0"/>
              </a:spcAft>
              <a:buSzPts val="1000"/>
              <a:buFont typeface="Arial"/>
              <a:buChar char="●"/>
            </a:pPr>
            <a:r>
              <a:rPr lang="pt-BR" sz="1000">
                <a:latin typeface="Arial"/>
                <a:ea typeface="Arial"/>
                <a:cs typeface="Arial"/>
                <a:sym typeface="Arial"/>
              </a:rPr>
              <a:t>Conclusion and Next Steps</a:t>
            </a:r>
            <a:endParaRPr sz="1000">
              <a:latin typeface="Arial"/>
              <a:ea typeface="Arial"/>
              <a:cs typeface="Arial"/>
              <a:sym typeface="Arial"/>
            </a:endParaRPr>
          </a:p>
          <a:p>
            <a:pPr indent="0" lvl="0" marL="457200" rtl="0" algn="l">
              <a:lnSpc>
                <a:spcPct val="105000"/>
              </a:lnSpc>
              <a:spcBef>
                <a:spcPts val="1200"/>
              </a:spcBef>
              <a:spcAft>
                <a:spcPts val="1200"/>
              </a:spcAft>
              <a:buNone/>
            </a:pPr>
            <a:r>
              <a:t/>
            </a:r>
            <a:endParaRPr sz="1000">
              <a:latin typeface="Arial"/>
              <a:ea typeface="Arial"/>
              <a:cs typeface="Arial"/>
              <a:sym typeface="Arial"/>
            </a:endParaRPr>
          </a:p>
        </p:txBody>
      </p:sp>
      <p:pic>
        <p:nvPicPr>
          <p:cNvPr id="93" name="Google Shape;93;p17"/>
          <p:cNvPicPr preferRelativeResize="0"/>
          <p:nvPr/>
        </p:nvPicPr>
        <p:blipFill>
          <a:blip r:embed="rId3">
            <a:alphaModFix/>
          </a:blip>
          <a:stretch>
            <a:fillRect/>
          </a:stretch>
        </p:blipFill>
        <p:spPr>
          <a:xfrm>
            <a:off x="622125" y="2623497"/>
            <a:ext cx="2876650" cy="18910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8"/>
          <p:cNvSpPr txBox="1"/>
          <p:nvPr>
            <p:ph type="title"/>
          </p:nvPr>
        </p:nvSpPr>
        <p:spPr>
          <a:xfrm>
            <a:off x="205850" y="154850"/>
            <a:ext cx="3904500" cy="975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pt-BR" sz="1700"/>
              <a:t>Simplifying Class Name Retrieval &amp;</a:t>
            </a:r>
            <a:r>
              <a:rPr lang="pt-BR" sz="2700"/>
              <a:t> </a:t>
            </a:r>
            <a:r>
              <a:rPr lang="pt-BR" sz="1720"/>
              <a:t>Image Preprocessing</a:t>
            </a:r>
            <a:endParaRPr sz="2400"/>
          </a:p>
        </p:txBody>
      </p:sp>
      <p:sp>
        <p:nvSpPr>
          <p:cNvPr id="99" name="Google Shape;99;p18"/>
          <p:cNvSpPr txBox="1"/>
          <p:nvPr/>
        </p:nvSpPr>
        <p:spPr>
          <a:xfrm>
            <a:off x="-7150" y="3904100"/>
            <a:ext cx="43305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800">
              <a:solidFill>
                <a:schemeClr val="dk2"/>
              </a:solidFill>
            </a:endParaRPr>
          </a:p>
        </p:txBody>
      </p:sp>
      <p:pic>
        <p:nvPicPr>
          <p:cNvPr id="100" name="Google Shape;100;p18"/>
          <p:cNvPicPr preferRelativeResize="0"/>
          <p:nvPr/>
        </p:nvPicPr>
        <p:blipFill>
          <a:blip r:embed="rId3">
            <a:alphaModFix/>
          </a:blip>
          <a:stretch>
            <a:fillRect/>
          </a:stretch>
        </p:blipFill>
        <p:spPr>
          <a:xfrm>
            <a:off x="164763" y="1937725"/>
            <a:ext cx="3986675" cy="1019200"/>
          </a:xfrm>
          <a:prstGeom prst="rect">
            <a:avLst/>
          </a:prstGeom>
          <a:noFill/>
          <a:ln>
            <a:noFill/>
          </a:ln>
        </p:spPr>
      </p:pic>
      <p:pic>
        <p:nvPicPr>
          <p:cNvPr id="101" name="Google Shape;101;p18"/>
          <p:cNvPicPr preferRelativeResize="0"/>
          <p:nvPr/>
        </p:nvPicPr>
        <p:blipFill>
          <a:blip r:embed="rId4">
            <a:alphaModFix/>
          </a:blip>
          <a:stretch>
            <a:fillRect/>
          </a:stretch>
        </p:blipFill>
        <p:spPr>
          <a:xfrm>
            <a:off x="164775" y="3108000"/>
            <a:ext cx="3986650" cy="1792379"/>
          </a:xfrm>
          <a:prstGeom prst="rect">
            <a:avLst/>
          </a:prstGeom>
          <a:noFill/>
          <a:ln>
            <a:noFill/>
          </a:ln>
        </p:spPr>
      </p:pic>
      <p:pic>
        <p:nvPicPr>
          <p:cNvPr id="102" name="Google Shape;102;p18"/>
          <p:cNvPicPr preferRelativeResize="0"/>
          <p:nvPr/>
        </p:nvPicPr>
        <p:blipFill>
          <a:blip r:embed="rId5">
            <a:alphaModFix/>
          </a:blip>
          <a:stretch>
            <a:fillRect/>
          </a:stretch>
        </p:blipFill>
        <p:spPr>
          <a:xfrm>
            <a:off x="4429625" y="1910375"/>
            <a:ext cx="4515850" cy="2289333"/>
          </a:xfrm>
          <a:prstGeom prst="rect">
            <a:avLst/>
          </a:prstGeom>
          <a:noFill/>
          <a:ln>
            <a:noFill/>
          </a:ln>
        </p:spPr>
      </p:pic>
      <p:pic>
        <p:nvPicPr>
          <p:cNvPr id="103" name="Google Shape;103;p18"/>
          <p:cNvPicPr preferRelativeResize="0"/>
          <p:nvPr/>
        </p:nvPicPr>
        <p:blipFill>
          <a:blip r:embed="rId6">
            <a:alphaModFix/>
          </a:blip>
          <a:stretch>
            <a:fillRect/>
          </a:stretch>
        </p:blipFill>
        <p:spPr>
          <a:xfrm>
            <a:off x="4429625" y="813375"/>
            <a:ext cx="4658050" cy="8707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19"/>
          <p:cNvSpPr txBox="1"/>
          <p:nvPr>
            <p:ph type="title"/>
          </p:nvPr>
        </p:nvSpPr>
        <p:spPr>
          <a:xfrm>
            <a:off x="125500" y="81750"/>
            <a:ext cx="3996000" cy="61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pt-BR" sz="1320"/>
              <a:t>Image indexing within each classes Function</a:t>
            </a:r>
            <a:endParaRPr sz="1620"/>
          </a:p>
          <a:p>
            <a:pPr indent="0" lvl="0" marL="0" rtl="0" algn="l">
              <a:spcBef>
                <a:spcPts val="0"/>
              </a:spcBef>
              <a:spcAft>
                <a:spcPts val="0"/>
              </a:spcAft>
              <a:buSzPts val="990"/>
              <a:buNone/>
            </a:pPr>
            <a:r>
              <a:t/>
            </a:r>
            <a:endParaRPr sz="1320"/>
          </a:p>
        </p:txBody>
      </p:sp>
      <p:pic>
        <p:nvPicPr>
          <p:cNvPr id="109" name="Google Shape;109;p19"/>
          <p:cNvPicPr preferRelativeResize="0"/>
          <p:nvPr/>
        </p:nvPicPr>
        <p:blipFill>
          <a:blip r:embed="rId3">
            <a:alphaModFix/>
          </a:blip>
          <a:stretch>
            <a:fillRect/>
          </a:stretch>
        </p:blipFill>
        <p:spPr>
          <a:xfrm>
            <a:off x="437500" y="775200"/>
            <a:ext cx="3372000" cy="1796550"/>
          </a:xfrm>
          <a:prstGeom prst="rect">
            <a:avLst/>
          </a:prstGeom>
          <a:noFill/>
          <a:ln>
            <a:noFill/>
          </a:ln>
        </p:spPr>
      </p:pic>
      <p:pic>
        <p:nvPicPr>
          <p:cNvPr id="110" name="Google Shape;110;p19"/>
          <p:cNvPicPr preferRelativeResize="0"/>
          <p:nvPr/>
        </p:nvPicPr>
        <p:blipFill>
          <a:blip r:embed="rId4">
            <a:alphaModFix/>
          </a:blip>
          <a:stretch>
            <a:fillRect/>
          </a:stretch>
        </p:blipFill>
        <p:spPr>
          <a:xfrm>
            <a:off x="403300" y="3232899"/>
            <a:ext cx="3372000" cy="1205126"/>
          </a:xfrm>
          <a:prstGeom prst="rect">
            <a:avLst/>
          </a:prstGeom>
          <a:noFill/>
          <a:ln>
            <a:noFill/>
          </a:ln>
        </p:spPr>
      </p:pic>
      <p:pic>
        <p:nvPicPr>
          <p:cNvPr id="111" name="Google Shape;111;p19"/>
          <p:cNvPicPr preferRelativeResize="0"/>
          <p:nvPr/>
        </p:nvPicPr>
        <p:blipFill>
          <a:blip r:embed="rId5">
            <a:alphaModFix/>
          </a:blip>
          <a:stretch>
            <a:fillRect/>
          </a:stretch>
        </p:blipFill>
        <p:spPr>
          <a:xfrm>
            <a:off x="4406525" y="152400"/>
            <a:ext cx="4512162" cy="48387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0"/>
          <p:cNvSpPr txBox="1"/>
          <p:nvPr>
            <p:ph type="title"/>
          </p:nvPr>
        </p:nvSpPr>
        <p:spPr>
          <a:xfrm>
            <a:off x="311725" y="20107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pt-BR"/>
              <a:t>Image Sample of all classes </a:t>
            </a:r>
            <a:endParaRPr/>
          </a:p>
        </p:txBody>
      </p:sp>
      <p:sp>
        <p:nvSpPr>
          <p:cNvPr id="117" name="Google Shape;117;p20"/>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18" name="Google Shape;118;p20"/>
          <p:cNvPicPr preferRelativeResize="0"/>
          <p:nvPr/>
        </p:nvPicPr>
        <p:blipFill>
          <a:blip r:embed="rId3">
            <a:alphaModFix/>
          </a:blip>
          <a:stretch>
            <a:fillRect/>
          </a:stretch>
        </p:blipFill>
        <p:spPr>
          <a:xfrm>
            <a:off x="437013" y="1453449"/>
            <a:ext cx="3455925" cy="3508826"/>
          </a:xfrm>
          <a:prstGeom prst="rect">
            <a:avLst/>
          </a:prstGeom>
          <a:noFill/>
          <a:ln>
            <a:noFill/>
          </a:ln>
        </p:spPr>
      </p:pic>
      <p:pic>
        <p:nvPicPr>
          <p:cNvPr id="119" name="Google Shape;119;p20"/>
          <p:cNvPicPr preferRelativeResize="0"/>
          <p:nvPr/>
        </p:nvPicPr>
        <p:blipFill>
          <a:blip r:embed="rId4">
            <a:alphaModFix/>
          </a:blip>
          <a:stretch>
            <a:fillRect/>
          </a:stretch>
        </p:blipFill>
        <p:spPr>
          <a:xfrm>
            <a:off x="4591799" y="500925"/>
            <a:ext cx="4272150" cy="43729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1"/>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lnSpc>
                <a:spcPct val="160000"/>
              </a:lnSpc>
              <a:spcBef>
                <a:spcPts val="1400"/>
              </a:spcBef>
              <a:spcAft>
                <a:spcPts val="0"/>
              </a:spcAft>
              <a:buClr>
                <a:schemeClr val="dk1"/>
              </a:buClr>
              <a:buSzPts val="1100"/>
              <a:buFont typeface="Arial"/>
              <a:buNone/>
            </a:pPr>
            <a:r>
              <a:rPr b="1" lang="pt-BR" sz="1750">
                <a:solidFill>
                  <a:srgbClr val="0D0D0D"/>
                </a:solidFill>
                <a:highlight>
                  <a:srgbClr val="FFFFFF"/>
                </a:highlight>
                <a:latin typeface="Roboto"/>
                <a:ea typeface="Roboto"/>
                <a:cs typeface="Roboto"/>
                <a:sym typeface="Roboto"/>
              </a:rPr>
              <a:t>Model Architecture and Training Process</a:t>
            </a:r>
            <a:endParaRPr b="1" sz="1750">
              <a:solidFill>
                <a:srgbClr val="0D0D0D"/>
              </a:solidFill>
              <a:highlight>
                <a:srgbClr val="FFFFFF"/>
              </a:highlight>
              <a:latin typeface="Roboto"/>
              <a:ea typeface="Roboto"/>
              <a:cs typeface="Roboto"/>
              <a:sym typeface="Roboto"/>
            </a:endParaRPr>
          </a:p>
          <a:p>
            <a:pPr indent="0" lvl="0" marL="0" rtl="0" algn="l">
              <a:lnSpc>
                <a:spcPct val="115000"/>
              </a:lnSpc>
              <a:spcBef>
                <a:spcPts val="400"/>
              </a:spcBef>
              <a:spcAft>
                <a:spcPts val="0"/>
              </a:spcAft>
              <a:buClr>
                <a:schemeClr val="dk1"/>
              </a:buClr>
              <a:buSzPts val="1100"/>
              <a:buFont typeface="Arial"/>
              <a:buNone/>
            </a:pPr>
            <a:r>
              <a:t/>
            </a:r>
            <a:endParaRPr sz="1100"/>
          </a:p>
          <a:p>
            <a:pPr indent="0" lvl="0" marL="0" rtl="0" algn="l">
              <a:spcBef>
                <a:spcPts val="0"/>
              </a:spcBef>
              <a:spcAft>
                <a:spcPts val="0"/>
              </a:spcAft>
              <a:buNone/>
            </a:pPr>
            <a:r>
              <a:t/>
            </a:r>
            <a:endParaRPr/>
          </a:p>
        </p:txBody>
      </p:sp>
      <p:sp>
        <p:nvSpPr>
          <p:cNvPr id="125" name="Google Shape;125;p21"/>
          <p:cNvSpPr txBox="1"/>
          <p:nvPr>
            <p:ph idx="1" type="body"/>
          </p:nvPr>
        </p:nvSpPr>
        <p:spPr>
          <a:xfrm>
            <a:off x="311700" y="1152475"/>
            <a:ext cx="8787000" cy="27690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pt-BR" sz="1200">
                <a:solidFill>
                  <a:srgbClr val="0D0D0D"/>
                </a:solidFill>
                <a:highlight>
                  <a:srgbClr val="FFFFFF"/>
                </a:highlight>
                <a:latin typeface="Roboto"/>
                <a:ea typeface="Roboto"/>
                <a:cs typeface="Roboto"/>
                <a:sym typeface="Roboto"/>
              </a:rPr>
              <a:t>Welcome to our detailed overview of the neural network model used in our bird species classification project. Today, I'll walk you through our approach, focusing on how we leveraged a pre-trained VGG16 model and customized it to suit our needs.</a:t>
            </a:r>
            <a:endParaRPr sz="1200">
              <a:solidFill>
                <a:srgbClr val="0D0D0D"/>
              </a:solidFill>
              <a:highlight>
                <a:srgbClr val="FFFFFF"/>
              </a:highlight>
              <a:latin typeface="Roboto"/>
              <a:ea typeface="Roboto"/>
              <a:cs typeface="Roboto"/>
              <a:sym typeface="Roboto"/>
            </a:endParaRPr>
          </a:p>
          <a:p>
            <a:pPr indent="-304800" lvl="0" marL="457200" rtl="0" algn="l">
              <a:spcBef>
                <a:spcPts val="1200"/>
              </a:spcBef>
              <a:spcAft>
                <a:spcPts val="0"/>
              </a:spcAft>
              <a:buClr>
                <a:srgbClr val="0D0D0D"/>
              </a:buClr>
              <a:buSzPts val="1200"/>
              <a:buFont typeface="Roboto"/>
              <a:buChar char="●"/>
            </a:pPr>
            <a:r>
              <a:rPr lang="pt-BR" sz="1200">
                <a:solidFill>
                  <a:srgbClr val="0D0D0D"/>
                </a:solidFill>
                <a:highlight>
                  <a:srgbClr val="FFFFFF"/>
                </a:highlight>
                <a:latin typeface="Roboto"/>
                <a:ea typeface="Roboto"/>
                <a:cs typeface="Roboto"/>
                <a:sym typeface="Roboto"/>
              </a:rPr>
              <a:t>We started with the VGG16 model, a robust architecture known for its performance in image classification tasks. This model comes pre-trained on ImageNet, which contains millions of images across thousands of categories.</a:t>
            </a:r>
            <a:endParaRPr sz="1200">
              <a:solidFill>
                <a:srgbClr val="0D0D0D"/>
              </a:solidFill>
              <a:highlight>
                <a:srgbClr val="FFFFFF"/>
              </a:highlight>
              <a:latin typeface="Roboto"/>
              <a:ea typeface="Roboto"/>
              <a:cs typeface="Roboto"/>
              <a:sym typeface="Roboto"/>
            </a:endParaRPr>
          </a:p>
          <a:p>
            <a:pPr indent="-304800" lvl="0" marL="457200" rtl="0" algn="l">
              <a:spcBef>
                <a:spcPts val="0"/>
              </a:spcBef>
              <a:spcAft>
                <a:spcPts val="0"/>
              </a:spcAft>
              <a:buClr>
                <a:srgbClr val="0D0D0D"/>
              </a:buClr>
              <a:buSzPts val="1200"/>
              <a:buFont typeface="Roboto"/>
              <a:buChar char="●"/>
            </a:pPr>
            <a:r>
              <a:rPr lang="pt-BR" sz="1200">
                <a:solidFill>
                  <a:srgbClr val="0D0D0D"/>
                </a:solidFill>
                <a:highlight>
                  <a:srgbClr val="FFFFFF"/>
                </a:highlight>
                <a:latin typeface="Roboto"/>
                <a:ea typeface="Roboto"/>
                <a:cs typeface="Roboto"/>
                <a:sym typeface="Roboto"/>
              </a:rPr>
              <a:t>Code Explanation: "Here’s how we set it up: </a:t>
            </a:r>
            <a:r>
              <a:rPr lang="pt-BR" sz="1050">
                <a:solidFill>
                  <a:srgbClr val="0D0D0D"/>
                </a:solidFill>
                <a:highlight>
                  <a:srgbClr val="FFFFFF"/>
                </a:highlight>
                <a:latin typeface="Courier New"/>
                <a:ea typeface="Courier New"/>
                <a:cs typeface="Courier New"/>
                <a:sym typeface="Courier New"/>
              </a:rPr>
              <a:t>VGG16(include_top=False, input_shape=(224, 224, 3), weights='imagenet')</a:t>
            </a:r>
            <a:r>
              <a:rPr lang="pt-BR" sz="1200">
                <a:solidFill>
                  <a:srgbClr val="0D0D0D"/>
                </a:solidFill>
                <a:highlight>
                  <a:srgbClr val="FFFFFF"/>
                </a:highlight>
                <a:latin typeface="Roboto"/>
                <a:ea typeface="Roboto"/>
                <a:cs typeface="Roboto"/>
                <a:sym typeface="Roboto"/>
              </a:rPr>
              <a:t>. We disable the top layer to customize the output layers for our specific class count, which is 15 in this case."</a:t>
            </a:r>
            <a:endParaRPr sz="1200">
              <a:solidFill>
                <a:srgbClr val="0D0D0D"/>
              </a:solidFill>
              <a:highlight>
                <a:srgbClr val="FFFFFF"/>
              </a:highlight>
              <a:latin typeface="Roboto"/>
              <a:ea typeface="Roboto"/>
              <a:cs typeface="Roboto"/>
              <a:sym typeface="Roboto"/>
            </a:endParaRPr>
          </a:p>
          <a:p>
            <a:pPr indent="-304800" lvl="0" marL="457200" rtl="0" algn="l">
              <a:spcBef>
                <a:spcPts val="0"/>
              </a:spcBef>
              <a:spcAft>
                <a:spcPts val="0"/>
              </a:spcAft>
              <a:buClr>
                <a:srgbClr val="0D0D0D"/>
              </a:buClr>
              <a:buSzPts val="1200"/>
              <a:buFont typeface="Roboto"/>
              <a:buChar char="●"/>
            </a:pPr>
            <a:r>
              <a:rPr lang="pt-BR" sz="1200">
                <a:solidFill>
                  <a:srgbClr val="0D0D0D"/>
                </a:solidFill>
                <a:highlight>
                  <a:srgbClr val="FFFFFF"/>
                </a:highlight>
                <a:latin typeface="Roboto"/>
                <a:ea typeface="Roboto"/>
                <a:cs typeface="Roboto"/>
                <a:sym typeface="Roboto"/>
              </a:rPr>
              <a:t>We then freeze the base layers of the model to retain the pre-trained features, ensuring that only the new layers we add will be trained.</a:t>
            </a:r>
            <a:endParaRPr sz="1200">
              <a:solidFill>
                <a:srgbClr val="0D0D0D"/>
              </a:solidFill>
              <a:highlight>
                <a:srgbClr val="FFFFFF"/>
              </a:highlight>
              <a:latin typeface="Roboto"/>
              <a:ea typeface="Roboto"/>
              <a:cs typeface="Roboto"/>
              <a:sym typeface="Roboto"/>
            </a:endParaRPr>
          </a:p>
          <a:p>
            <a:pPr indent="0" lvl="0" marL="457200" rtl="0" algn="l">
              <a:spcBef>
                <a:spcPts val="1200"/>
              </a:spcBef>
              <a:spcAft>
                <a:spcPts val="0"/>
              </a:spcAft>
              <a:buNone/>
            </a:pPr>
            <a:r>
              <a:t/>
            </a:r>
            <a:endParaRPr sz="1200">
              <a:solidFill>
                <a:srgbClr val="0D0D0D"/>
              </a:solidFill>
              <a:highlight>
                <a:srgbClr val="FFFFFF"/>
              </a:highlight>
              <a:latin typeface="Roboto"/>
              <a:ea typeface="Roboto"/>
              <a:cs typeface="Roboto"/>
              <a:sym typeface="Roboto"/>
            </a:endParaRPr>
          </a:p>
          <a:p>
            <a:pPr indent="0" lvl="0" marL="0" rtl="0" algn="l">
              <a:spcBef>
                <a:spcPts val="1200"/>
              </a:spcBef>
              <a:spcAft>
                <a:spcPts val="1200"/>
              </a:spcAft>
              <a:buNone/>
            </a:pPr>
            <a:r>
              <a:t/>
            </a:r>
            <a:endParaRPr sz="1200">
              <a:solidFill>
                <a:srgbClr val="0D0D0D"/>
              </a:solidFill>
              <a:highlight>
                <a:srgbClr val="FFFFFF"/>
              </a:highlight>
              <a:latin typeface="Roboto"/>
              <a:ea typeface="Roboto"/>
              <a:cs typeface="Roboto"/>
              <a:sym typeface="Roboto"/>
            </a:endParaRPr>
          </a:p>
        </p:txBody>
      </p:sp>
      <p:pic>
        <p:nvPicPr>
          <p:cNvPr id="126" name="Google Shape;126;p21"/>
          <p:cNvPicPr preferRelativeResize="0"/>
          <p:nvPr/>
        </p:nvPicPr>
        <p:blipFill>
          <a:blip r:embed="rId3">
            <a:alphaModFix/>
          </a:blip>
          <a:stretch>
            <a:fillRect/>
          </a:stretch>
        </p:blipFill>
        <p:spPr>
          <a:xfrm>
            <a:off x="1139538" y="3212375"/>
            <a:ext cx="6864924" cy="17684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